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4.jpg" ContentType="image/jpg"/>
  <Override PartName="/ppt/media/image16.jpg" ContentType="image/jpg"/>
  <Override PartName="/ppt/media/image35.jpg" ContentType="image/jpg"/>
  <Override PartName="/ppt/media/image39.jpg" ContentType="image/jpg"/>
  <Override PartName="/ppt/media/image40.jpg" ContentType="image/jpg"/>
  <Override PartName="/ppt/media/image42.jpg" ContentType="image/jpg"/>
  <Override PartName="/ppt/media/image44.jpg" ContentType="image/jpg"/>
  <Override PartName="/ppt/media/image46.jpg" ContentType="image/jpg"/>
  <Override PartName="/ppt/media/image49.jpg" ContentType="image/jpg"/>
  <Override PartName="/ppt/media/image50.jpg" ContentType="image/jpg"/>
  <Override PartName="/ppt/media/image52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5" r:id="rId2"/>
    <p:sldMasterId id="2147483728" r:id="rId3"/>
  </p:sldMasterIdLst>
  <p:notesMasterIdLst>
    <p:notesMasterId r:id="rId32"/>
  </p:notesMasterIdLst>
  <p:sldIdLst>
    <p:sldId id="3625" r:id="rId4"/>
    <p:sldId id="840" r:id="rId5"/>
    <p:sldId id="3630" r:id="rId6"/>
    <p:sldId id="3623" r:id="rId7"/>
    <p:sldId id="311" r:id="rId8"/>
    <p:sldId id="3621" r:id="rId9"/>
    <p:sldId id="965" r:id="rId10"/>
    <p:sldId id="1849" r:id="rId11"/>
    <p:sldId id="3632" r:id="rId12"/>
    <p:sldId id="3633" r:id="rId13"/>
    <p:sldId id="3637" r:id="rId14"/>
    <p:sldId id="3635" r:id="rId15"/>
    <p:sldId id="3634" r:id="rId16"/>
    <p:sldId id="261" r:id="rId17"/>
    <p:sldId id="946" r:id="rId18"/>
    <p:sldId id="966" r:id="rId19"/>
    <p:sldId id="949" r:id="rId20"/>
    <p:sldId id="951" r:id="rId21"/>
    <p:sldId id="262" r:id="rId22"/>
    <p:sldId id="3629" r:id="rId23"/>
    <p:sldId id="3631" r:id="rId24"/>
    <p:sldId id="1853" r:id="rId25"/>
    <p:sldId id="3627" r:id="rId26"/>
    <p:sldId id="263" r:id="rId27"/>
    <p:sldId id="927" r:id="rId28"/>
    <p:sldId id="3626" r:id="rId29"/>
    <p:sldId id="3628" r:id="rId30"/>
    <p:sldId id="36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C4B888B-2750-49FB-8758-EB9D89A985F2}">
          <p14:sldIdLst>
            <p14:sldId id="3625"/>
            <p14:sldId id="840"/>
            <p14:sldId id="3630"/>
            <p14:sldId id="3623"/>
            <p14:sldId id="311"/>
            <p14:sldId id="3621"/>
            <p14:sldId id="965"/>
          </p14:sldIdLst>
        </p14:section>
        <p14:section name="Appendix" id="{AF20C32E-010A-4814-8B82-77B61012540E}">
          <p14:sldIdLst>
            <p14:sldId id="1849"/>
            <p14:sldId id="3632"/>
            <p14:sldId id="3633"/>
            <p14:sldId id="3637"/>
            <p14:sldId id="3635"/>
            <p14:sldId id="3634"/>
            <p14:sldId id="261"/>
            <p14:sldId id="946"/>
            <p14:sldId id="966"/>
            <p14:sldId id="949"/>
            <p14:sldId id="951"/>
            <p14:sldId id="262"/>
            <p14:sldId id="3629"/>
            <p14:sldId id="3631"/>
            <p14:sldId id="1853"/>
            <p14:sldId id="3627"/>
            <p14:sldId id="263"/>
            <p14:sldId id="927"/>
            <p14:sldId id="3626"/>
            <p14:sldId id="3628"/>
            <p14:sldId id="36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2774"/>
    <a:srgbClr val="571D57"/>
    <a:srgbClr val="FFF681"/>
    <a:srgbClr val="E6E6E6"/>
    <a:srgbClr val="FFF57C"/>
    <a:srgbClr val="9CEE9E"/>
    <a:srgbClr val="FFC3DF"/>
    <a:srgbClr val="94E2F9"/>
    <a:srgbClr val="01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9CD01-D4D8-49F6-A146-F4D7404F5214}" v="827" dt="2018-11-23T02:39:10.287"/>
    <p1510:client id="{446B2A6F-97A9-4CE4-B50B-A9C004536A2C}" v="1661" dt="2018-11-22T20:05:14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84254" autoAdjust="0"/>
  </p:normalViewPr>
  <p:slideViewPr>
    <p:cSldViewPr snapToGrid="0">
      <p:cViewPr varScale="1">
        <p:scale>
          <a:sx n="92" d="100"/>
          <a:sy n="92" d="100"/>
        </p:scale>
        <p:origin x="11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CE496-0607-4EBD-9103-B3DDECAC202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6D187-16C3-4E0A-BCAC-F226284A208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538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54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62B247-5188-4D7E-AB24-90766FE9DA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554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36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54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62B247-5188-4D7E-AB24-90766FE9DA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554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9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9145A-F9AE-4C0C-9E01-B4A9F1EA10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2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58412CD2-D803-46E2-B206-6311DFC943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83588D90-E61B-4DE2-A918-4D69AED5F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7867530D-C6C6-4DBE-A893-6F662A39D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3907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8479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3051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7623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r" defTabSz="954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4FD1B7-7D14-4009-AF0E-3BC9698A442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54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24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58412CD2-D803-46E2-B206-6311DFC943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0" name="Notes Placeholder 2">
            <a:extLst>
              <a:ext uri="{FF2B5EF4-FFF2-40B4-BE49-F238E27FC236}">
                <a16:creationId xmlns:a16="http://schemas.microsoft.com/office/drawing/2014/main" id="{83588D90-E61B-4DE2-A918-4D69AED5F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7867530D-C6C6-4DBE-A893-6F662A39D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defTabSz="954088"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3907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8479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3051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762375" indent="-104775" defTabSz="954088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marL="0" marR="0" lvl="0" indent="0" algn="r" defTabSz="9540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94FD1B7-7D14-4009-AF0E-3BC9698A442D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54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65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5543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E2B261-C308-4ABF-9F53-206A53CCCB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r" defTabSz="95543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332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E631F-39B1-4925-BB9C-657361D5E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E1F66-AF64-4859-94E0-7A6740C50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4BF96-19E9-48F3-A2D7-7B44B82A2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7F5A5-7A05-4EBD-A88B-6925EB6D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59B36-B8B1-461D-A2A2-7366919C8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01556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9723C-3B66-4D2A-8BF0-146E51EC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83AAE4-7948-46D8-A6D9-0965CE8C0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AB034-0A28-47EC-8018-F1AFBA190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8CBCD-8ABD-4BD5-9A09-9EAE106C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2DAE4-0CD8-4864-AF09-AE15D374F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7101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3E813B-1960-4B3A-A010-3BF3A5355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CB55D-EA21-4438-8E5C-C911FB764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1DFBE-5A5A-4493-BC64-1A27EC70D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AE94D-2C93-4A10-A76C-8051E4E4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EA817-537F-4FD4-BC1C-8FFA6151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32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Color">
    <p:bg bwMode="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73052"/>
          </a:xfrm>
        </p:spPr>
        <p:txBody>
          <a:bodyPr anchor="t"/>
          <a:lstStyle>
            <a:lvl1pPr marL="0" indent="0" algn="ctr">
              <a:buNone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818861"/>
            <a:ext cx="8875073" cy="899665"/>
          </a:xfrm>
        </p:spPr>
        <p:txBody>
          <a:bodyPr anchor="b"/>
          <a:lstStyle>
            <a:lvl1pPr>
              <a:defRPr sz="6000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 bwMode="black">
          <a:xfrm>
            <a:off x="268927" y="6297866"/>
            <a:ext cx="1277761" cy="274320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5173552"/>
            <a:ext cx="721383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8659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x &amp; Photo">
    <p:bg bwMode="lt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5053" cy="6858000"/>
          </a:xfrm>
        </p:spPr>
        <p:txBody>
          <a:bodyPr anchor="t"/>
          <a:lstStyle>
            <a:lvl1pPr marL="0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8257" y="763213"/>
            <a:ext cx="6875584" cy="890954"/>
          </a:xfrm>
        </p:spPr>
        <p:txBody>
          <a:bodyPr anchor="b"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DDA1A02-37F8-408E-A08A-9FB334BED29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78256" y="1853123"/>
            <a:ext cx="6875583" cy="2779928"/>
          </a:xfrm>
        </p:spPr>
        <p:txBody>
          <a:bodyPr/>
          <a:lstStyle>
            <a:lvl1pPr>
              <a:lnSpc>
                <a:spcPct val="150000"/>
              </a:lnSpc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0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14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1670543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>
                <a:solidFill>
                  <a:srgbClr val="74277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9834FC-1DDB-496A-8727-0C150B50C4BB}"/>
              </a:ext>
            </a:extLst>
          </p:cNvPr>
          <p:cNvSpPr/>
          <p:nvPr userDrawn="1"/>
        </p:nvSpPr>
        <p:spPr bwMode="auto">
          <a:xfrm>
            <a:off x="0" y="6470650"/>
            <a:ext cx="12192000" cy="387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96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72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rgbClr val="74277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76DAB7-4CE5-44A0-BDD9-5B4F36BF0F04}"/>
              </a:ext>
            </a:extLst>
          </p:cNvPr>
          <p:cNvSpPr/>
          <p:nvPr userDrawn="1"/>
        </p:nvSpPr>
        <p:spPr bwMode="auto">
          <a:xfrm>
            <a:off x="0" y="6470650"/>
            <a:ext cx="12192000" cy="387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NZ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814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167902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0785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B9F5-4568-48C1-BE00-CC04A771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E22F3-E352-4C8C-AB03-FF8AAD39D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2B28D-CDB1-47AC-B956-40402DB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5998E-3AEF-4EB1-AF09-1B923BA9C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4B1E0-A1F1-475F-86CC-D7B4A9D25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12284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74277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041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74277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1663937"/>
            <a:ext cx="5826762" cy="2779928"/>
          </a:xfrm>
        </p:spPr>
        <p:txBody>
          <a:bodyPr/>
          <a:lstStyle>
            <a:lvl1pPr>
              <a:lnSpc>
                <a:spcPct val="150000"/>
              </a:lnSpc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lnSpc>
                <a:spcPct val="150000"/>
              </a:lnSpc>
              <a:defRPr sz="2400"/>
            </a:lvl2pPr>
            <a:lvl3pPr>
              <a:lnSpc>
                <a:spcPct val="150000"/>
              </a:lnSpc>
              <a:defRPr sz="20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2667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17096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582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65222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1285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869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27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Story_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914363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555102" y="0"/>
            <a:ext cx="10574916" cy="997196"/>
          </a:xfrm>
        </p:spPr>
        <p:txBody>
          <a:bodyPr lIns="0" tIns="0" rIns="0" bIns="0" anchor="ctr" anchorCtr="0"/>
          <a:lstStyle>
            <a:lvl1pPr>
              <a:spcAft>
                <a:spcPts val="0"/>
              </a:spcAft>
              <a:defRPr lang="en-US" sz="4000" kern="1200" spc="-150" baseline="0" dirty="0">
                <a:solidFill>
                  <a:schemeClr val="bg1"/>
                </a:solidFill>
                <a:latin typeface="Segoe UI Light" pitchFamily="34" charset="0"/>
                <a:ea typeface="+mn-ea"/>
                <a:cs typeface="+mn-cs"/>
              </a:defRPr>
            </a:lvl1pPr>
          </a:lstStyle>
          <a:p>
            <a:pPr marL="0" lvl="0" indent="0" algn="l" defTabSz="91436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SzPct val="90000"/>
              <a:buFont typeface="Wingdings" pitchFamily="2" charset="2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898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_Story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12192000" cy="64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 defTabSz="914363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Picture Placeholder 144">
            <a:extLst>
              <a:ext uri="{FF2B5EF4-FFF2-40B4-BE49-F238E27FC236}">
                <a16:creationId xmlns:a16="http://schemas.microsoft.com/office/drawing/2014/main" id="{8A635497-5BAE-43CA-8ADD-59C4C09DEF7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918075" y="1"/>
            <a:ext cx="6273925" cy="526803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3032A03-2146-4447-8D2B-2A690E2F1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786" y="851200"/>
            <a:ext cx="4699724" cy="967121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132">
            <a:extLst>
              <a:ext uri="{FF2B5EF4-FFF2-40B4-BE49-F238E27FC236}">
                <a16:creationId xmlns:a16="http://schemas.microsoft.com/office/drawing/2014/main" id="{1C01BD1C-8BDA-40C2-B4A0-9D19123A5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724400" cy="31350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None/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37692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591959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30470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Square Photo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591959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38774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B323-FC5A-4828-B784-DF0E9AFF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09144-9DD6-42F8-AB92-80E01FD94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725CE-D5A6-440B-8B66-9CD580F69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3FF8C-0FD0-4080-B98D-C5AFF5FB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8D93C-CF07-4FF0-A2D1-ECF8B3EF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347585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- Square Photo 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591959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00172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73854" y="3275656"/>
            <a:ext cx="2237262" cy="480312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40872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73854" y="3275656"/>
            <a:ext cx="2237262" cy="480312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6384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6410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084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172903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49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461169"/>
            <a:ext cx="9250211" cy="817877"/>
          </a:xfrm>
        </p:spPr>
        <p:txBody>
          <a:bodyPr anchor="b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 bwMode="black">
          <a:xfrm>
            <a:off x="268927" y="342543"/>
            <a:ext cx="1277761" cy="274320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4797630"/>
            <a:ext cx="7213834" cy="45327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2945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Blue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461169"/>
            <a:ext cx="9250211" cy="817877"/>
          </a:xfrm>
        </p:spPr>
        <p:txBody>
          <a:bodyPr anchor="b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4797630"/>
            <a:ext cx="7213834" cy="45327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3672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Blu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461169"/>
            <a:ext cx="9250211" cy="817877"/>
          </a:xfrm>
        </p:spPr>
        <p:txBody>
          <a:bodyPr anchor="b"/>
          <a:lstStyle>
            <a:lvl1pPr>
              <a:defRPr sz="60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4797630"/>
            <a:ext cx="7213834" cy="45327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268928" y="340193"/>
            <a:ext cx="1277765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600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Blu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461169"/>
            <a:ext cx="9250211" cy="817877"/>
          </a:xfrm>
        </p:spPr>
        <p:txBody>
          <a:bodyPr anchor="b"/>
          <a:lstStyle>
            <a:lvl1pPr>
              <a:defRPr sz="60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4797630"/>
            <a:ext cx="7213834" cy="45327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1378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EA6A-BA10-497A-AD73-5ED6914F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D0B0-1722-41D4-B57E-C3A256369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0FF59A-6256-447C-A484-D735D2D0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1041-648D-4E9A-AEE9-D4B222DC6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0002D-351B-417E-A98F-B0978D66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7CFE9-5902-4960-B8F7-9BAEC9C0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791133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73052"/>
          </a:xfrm>
        </p:spPr>
        <p:txBody>
          <a:bodyPr anchor="t"/>
          <a:lstStyle>
            <a:lvl1pPr marL="0" indent="0" algn="ctr">
              <a:buNone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818861"/>
            <a:ext cx="8875073" cy="899665"/>
          </a:xfrm>
        </p:spPr>
        <p:txBody>
          <a:bodyPr anchor="b"/>
          <a:lstStyle>
            <a:lvl1pPr>
              <a:defRPr sz="6000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grpSp>
        <p:nvGrpSpPr>
          <p:cNvPr id="4" name="Group 3"/>
          <p:cNvGrpSpPr>
            <a:grpSpLocks noChangeAspect="1"/>
          </p:cNvGrpSpPr>
          <p:nvPr userDrawn="1"/>
        </p:nvGrpSpPr>
        <p:grpSpPr bwMode="black">
          <a:xfrm>
            <a:off x="268927" y="6297866"/>
            <a:ext cx="1277761" cy="274320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5173552"/>
            <a:ext cx="721383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9966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Blue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4973052"/>
          </a:xfrm>
        </p:spPr>
        <p:txBody>
          <a:bodyPr anchor="t"/>
          <a:lstStyle>
            <a:lvl1pPr marL="0" indent="0" algn="ctr">
              <a:buNone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818861"/>
            <a:ext cx="8875073" cy="899665"/>
          </a:xfrm>
        </p:spPr>
        <p:txBody>
          <a:bodyPr anchor="b"/>
          <a:lstStyle>
            <a:lvl1pPr>
              <a:defRPr sz="6000">
                <a:gradFill>
                  <a:gsLst>
                    <a:gs pos="8850">
                      <a:srgbClr val="FFFFFF"/>
                    </a:gs>
                    <a:gs pos="34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5173552"/>
            <a:ext cx="721383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357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Blu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73053"/>
          </a:xfrm>
        </p:spPr>
        <p:txBody>
          <a:bodyPr anchor="t"/>
          <a:lstStyle>
            <a:lvl1pPr marL="0" indent="0" algn="ctr">
              <a:buNone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818861"/>
            <a:ext cx="8875073" cy="899665"/>
          </a:xfrm>
        </p:spPr>
        <p:txBody>
          <a:bodyPr anchor="b"/>
          <a:lstStyle>
            <a:lvl1pPr>
              <a:defRPr sz="6000">
                <a:solidFill>
                  <a:srgbClr val="001F50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5173552"/>
            <a:ext cx="721383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268928" y="6275772"/>
            <a:ext cx="1277765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46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Blu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73053"/>
          </a:xfrm>
        </p:spPr>
        <p:txBody>
          <a:bodyPr anchor="t"/>
          <a:lstStyle>
            <a:lvl1pPr marL="0" indent="0" algn="ctr">
              <a:buNone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68927" y="3818861"/>
            <a:ext cx="8875073" cy="899665"/>
          </a:xfrm>
        </p:spPr>
        <p:txBody>
          <a:bodyPr anchor="b"/>
          <a:lstStyle>
            <a:lvl1pPr>
              <a:defRPr sz="6000">
                <a:solidFill>
                  <a:srgbClr val="001F50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8927" y="5173552"/>
            <a:ext cx="7213834" cy="49859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57953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4104">
          <p15:clr>
            <a:srgbClr val="C35EA4"/>
          </p15:clr>
        </p15:guide>
        <p15:guide id="2" pos="288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x &amp; Photo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5053" cy="6858000"/>
          </a:xfrm>
        </p:spPr>
        <p:txBody>
          <a:bodyPr anchor="t"/>
          <a:lstStyle>
            <a:lvl1pPr marL="0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829" y="3212123"/>
            <a:ext cx="6875584" cy="890954"/>
          </a:xfrm>
        </p:spPr>
        <p:txBody>
          <a:bodyPr anchor="b"/>
          <a:lstStyle>
            <a:lvl1pPr>
              <a:defRPr sz="48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51829" y="4422492"/>
            <a:ext cx="6875584" cy="59498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9" name="Group 8"/>
          <p:cNvGrpSpPr>
            <a:grpSpLocks noChangeAspect="1"/>
          </p:cNvGrpSpPr>
          <p:nvPr userDrawn="1"/>
        </p:nvGrpSpPr>
        <p:grpSpPr bwMode="black">
          <a:xfrm>
            <a:off x="10503791" y="410414"/>
            <a:ext cx="1277761" cy="274320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9538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Box &amp; Photo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5053" cy="6858000"/>
          </a:xfrm>
        </p:spPr>
        <p:txBody>
          <a:bodyPr anchor="t"/>
          <a:lstStyle>
            <a:lvl1pPr marL="0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829" y="3212123"/>
            <a:ext cx="6875584" cy="890954"/>
          </a:xfrm>
        </p:spPr>
        <p:txBody>
          <a:bodyPr anchor="b"/>
          <a:lstStyle>
            <a:lvl1pPr>
              <a:defRPr sz="48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51829" y="4422492"/>
            <a:ext cx="6875584" cy="59498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1729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Box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5053" cy="6858000"/>
          </a:xfrm>
        </p:spPr>
        <p:txBody>
          <a:bodyPr anchor="t"/>
          <a:lstStyle>
            <a:lvl1pPr marL="0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829" y="3212123"/>
            <a:ext cx="6875584" cy="890954"/>
          </a:xfrm>
        </p:spPr>
        <p:txBody>
          <a:bodyPr anchor="b"/>
          <a:lstStyle>
            <a:lvl1pPr>
              <a:defRPr sz="48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51829" y="4422492"/>
            <a:ext cx="6875584" cy="59498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15" name="Group 14"/>
          <p:cNvGrpSpPr>
            <a:grpSpLocks noChangeAspect="1"/>
          </p:cNvGrpSpPr>
          <p:nvPr userDrawn="1"/>
        </p:nvGrpSpPr>
        <p:grpSpPr bwMode="black">
          <a:xfrm>
            <a:off x="10503791" y="410607"/>
            <a:ext cx="1277765" cy="274320"/>
            <a:chOff x="457200" y="1643393"/>
            <a:chExt cx="4492753" cy="964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23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Box &amp; Photo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375053" cy="6858000"/>
          </a:xfrm>
        </p:spPr>
        <p:txBody>
          <a:bodyPr anchor="t"/>
          <a:lstStyle>
            <a:lvl1pPr marL="0" marR="0" indent="0" algn="ct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400"/>
            </a:lvl1pPr>
          </a:lstStyle>
          <a:p>
            <a:endParaRPr lang="en-US"/>
          </a:p>
          <a:p>
            <a:endParaRPr lang="en-US"/>
          </a:p>
          <a:p>
            <a:r>
              <a:rPr lang="en-US"/>
              <a:t>Drag picture to placeholder </a:t>
            </a:r>
            <a:br>
              <a:rPr lang="en-US"/>
            </a:br>
            <a:r>
              <a:rPr lang="en-US"/>
              <a:t>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829" y="3212123"/>
            <a:ext cx="6875584" cy="890954"/>
          </a:xfrm>
        </p:spPr>
        <p:txBody>
          <a:bodyPr anchor="b"/>
          <a:lstStyle>
            <a:lvl1pPr>
              <a:defRPr sz="48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presentation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51829" y="4422492"/>
            <a:ext cx="6875584" cy="59498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8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5683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25532"/>
            <a:ext cx="9056914" cy="3406937"/>
          </a:xfrm>
        </p:spPr>
        <p:txBody>
          <a:bodyPr anchor="ctr"/>
          <a:lstStyle>
            <a:lvl1pPr>
              <a:defRPr sz="6000">
                <a:solidFill>
                  <a:srgbClr val="00B6C4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146862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Box &amp; Photo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70378" y="1129893"/>
            <a:ext cx="9437938" cy="890954"/>
          </a:xfrm>
        </p:spPr>
        <p:txBody>
          <a:bodyPr anchor="b"/>
          <a:lstStyle>
            <a:lvl1pPr>
              <a:defRPr sz="48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170377" y="2638028"/>
            <a:ext cx="9437939" cy="3277719"/>
          </a:xfrm>
        </p:spPr>
        <p:txBody>
          <a:bodyPr>
            <a:noAutofit/>
          </a:bodyPr>
          <a:lstStyle>
            <a:lvl1pPr marL="0" indent="0">
              <a:lnSpc>
                <a:spcPct val="200000"/>
              </a:lnSpc>
              <a:spcBef>
                <a:spcPts val="0"/>
              </a:spcBef>
              <a:buNone/>
              <a:defRPr sz="2400" b="0" i="0" spc="-7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lvl="0"/>
            <a:r>
              <a:rPr lang="en-US"/>
              <a:t>Body copy will go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314756" y="2329437"/>
            <a:ext cx="9599216" cy="0"/>
          </a:xfrm>
          <a:prstGeom prst="line">
            <a:avLst/>
          </a:prstGeom>
          <a:noFill/>
          <a:ln w="9525" cap="flat" cmpd="sng" algn="ctr">
            <a:solidFill>
              <a:srgbClr val="00ABB7"/>
            </a:solidFill>
            <a:prstDash val="solid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252059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D19A-6EF2-46C1-86CB-A6E05443D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222640-8AA8-46DF-8C71-4FDCAE5A4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9ACB8A-FB86-43FB-9842-5BB4D26CE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CB46F5-80FA-4606-9B09-CC2731E583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7B292C-9E32-4964-BB66-47CBE0B85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454DB-EA91-4468-85B9-5BF555B9E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3D8D3C-CE6C-4300-8EA3-C149AC59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7D1C3-2A60-42B3-A8A1-8560B18B2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63237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725532"/>
            <a:ext cx="9056914" cy="3406937"/>
          </a:xfrm>
        </p:spPr>
        <p:txBody>
          <a:bodyPr anchor="ctr"/>
          <a:lstStyle>
            <a:lvl1pPr>
              <a:defRPr sz="6000">
                <a:solidFill>
                  <a:srgbClr val="3996DD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0409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 bwMode="gray"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67258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4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4884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nly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553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Only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Title of the page</a:t>
            </a:r>
          </a:p>
        </p:txBody>
      </p:sp>
    </p:spTree>
    <p:extLst>
      <p:ext uri="{BB962C8B-B14F-4D97-AF65-F5344CB8AC3E}">
        <p14:creationId xmlns:p14="http://schemas.microsoft.com/office/powerpoint/2010/main" val="28279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8 Categories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84405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3087388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5900927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8714466" y="1249596"/>
            <a:ext cx="2689274" cy="2689656"/>
          </a:xfrm>
          <a:prstGeom prst="rect">
            <a:avLst/>
          </a:prstGeom>
          <a:solidFill>
            <a:schemeClr val="tx1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3087388" y="406330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5900927" y="4084405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8714466" y="406330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gradFill>
                  <a:gsLst>
                    <a:gs pos="15929">
                      <a:schemeClr val="tx1"/>
                    </a:gs>
                    <a:gs pos="41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4161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8 Categories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800">
                <a:gradFill>
                  <a:gsLst>
                    <a:gs pos="4425">
                      <a:schemeClr val="tx1"/>
                    </a:gs>
                    <a:gs pos="2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22" name="Text Placeholder 26"/>
          <p:cNvSpPr>
            <a:spLocks noGrp="1"/>
          </p:cNvSpPr>
          <p:nvPr>
            <p:ph type="body" sz="quarter" idx="38" hasCustomPrompt="1"/>
          </p:nvPr>
        </p:nvSpPr>
        <p:spPr>
          <a:xfrm>
            <a:off x="273849" y="4084405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26" name="Text Placeholder 26"/>
          <p:cNvSpPr>
            <a:spLocks noGrp="1"/>
          </p:cNvSpPr>
          <p:nvPr>
            <p:ph type="body" sz="quarter" idx="29" hasCustomPrompt="1"/>
          </p:nvPr>
        </p:nvSpPr>
        <p:spPr>
          <a:xfrm>
            <a:off x="273849" y="1249596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43" hasCustomPrompt="1"/>
          </p:nvPr>
        </p:nvSpPr>
        <p:spPr>
          <a:xfrm>
            <a:off x="3087388" y="1249596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44" hasCustomPrompt="1"/>
          </p:nvPr>
        </p:nvSpPr>
        <p:spPr>
          <a:xfrm>
            <a:off x="5900927" y="1249596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45" hasCustomPrompt="1"/>
          </p:nvPr>
        </p:nvSpPr>
        <p:spPr>
          <a:xfrm>
            <a:off x="8714466" y="1249596"/>
            <a:ext cx="2689274" cy="2689656"/>
          </a:xfrm>
          <a:prstGeom prst="rect">
            <a:avLst/>
          </a:prstGeom>
          <a:solidFill>
            <a:srgbClr val="002050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gradFill>
                  <a:gsLst>
                    <a:gs pos="1770">
                      <a:schemeClr val="bg1"/>
                    </a:gs>
                    <a:gs pos="15929">
                      <a:schemeClr val="bg1"/>
                    </a:gs>
                  </a:gsLst>
                  <a:lin ang="5400000" scaled="0"/>
                </a:gradFill>
                <a:latin typeface="Segoe UI Light" charset="0"/>
                <a:ea typeface="Segoe UI Light" charset="0"/>
                <a:cs typeface="Segoe UI Light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5" name="Text Placeholder 26"/>
          <p:cNvSpPr>
            <a:spLocks noGrp="1"/>
          </p:cNvSpPr>
          <p:nvPr>
            <p:ph type="body" sz="quarter" idx="46" hasCustomPrompt="1"/>
          </p:nvPr>
        </p:nvSpPr>
        <p:spPr>
          <a:xfrm>
            <a:off x="3087388" y="406330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47" hasCustomPrompt="1"/>
          </p:nvPr>
        </p:nvSpPr>
        <p:spPr>
          <a:xfrm>
            <a:off x="5900927" y="4084405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8" name="Text Placeholder 26"/>
          <p:cNvSpPr>
            <a:spLocks noGrp="1"/>
          </p:cNvSpPr>
          <p:nvPr>
            <p:ph type="body" sz="quarter" idx="48" hasCustomPrompt="1"/>
          </p:nvPr>
        </p:nvSpPr>
        <p:spPr>
          <a:xfrm>
            <a:off x="8714466" y="4063304"/>
            <a:ext cx="2689274" cy="2510690"/>
          </a:xfrm>
          <a:prstGeom prst="rect">
            <a:avLst/>
          </a:prstGeom>
          <a:solidFill>
            <a:srgbClr val="00B6C4"/>
          </a:solidFill>
        </p:spPr>
        <p:txBody>
          <a:bodyPr lIns="182880" tIns="146304" rIns="182880" bIns="146304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FontTx/>
              <a:buNone/>
              <a:defRPr sz="1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36113" indent="0">
              <a:buFontTx/>
              <a:buNone/>
              <a:defRPr/>
            </a:lvl2pPr>
            <a:lvl3pPr marL="560187" indent="0">
              <a:buFontTx/>
              <a:buNone/>
              <a:defRPr/>
            </a:lvl3pPr>
            <a:lvl4pPr marL="784261" indent="0">
              <a:buFontTx/>
              <a:buNone/>
              <a:defRPr/>
            </a:lvl4pPr>
            <a:lvl5pPr marL="1008335" indent="0">
              <a:buFontTx/>
              <a:buNone/>
              <a:defRPr/>
            </a:lvl5pPr>
          </a:lstStyle>
          <a:p>
            <a:pPr lvl="0"/>
            <a:r>
              <a:rPr lang="en-US"/>
              <a:t>Click to edit 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62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 bwMode="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32804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1793071"/>
          </a:xfrm>
        </p:spPr>
        <p:txBody>
          <a:bodyPr/>
          <a:lstStyle>
            <a:lvl1pPr>
              <a:defRPr sz="54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9" y="2546469"/>
            <a:ext cx="11653523" cy="3870373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1pPr>
            <a:lvl2pPr>
              <a:defRPr sz="2353"/>
            </a:lvl2pPr>
            <a:lvl3pPr>
              <a:defRPr sz="2353"/>
            </a:lvl3pPr>
            <a:lvl4pPr>
              <a:defRPr sz="2353"/>
            </a:lvl4pPr>
            <a:lvl5pPr>
              <a:defRPr sz="235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587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ulleted Text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00B6C4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8446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0C59-0758-4A19-ADB3-960D9633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1C30A-7945-4CD3-A2ED-2E645699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35065-EE4D-4FAF-B967-644BCC25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3C51C-402C-4C79-AC86-89571D0BF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31635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Content Bulleted Tex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400">
                <a:solidFill>
                  <a:srgbClr val="3996DD"/>
                </a:solidFill>
              </a:defRPr>
            </a:lvl1pPr>
          </a:lstStyle>
          <a:p>
            <a:r>
              <a:rPr lang="en-US"/>
              <a:t>Title of the page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37"/>
            <a:ext cx="11653523" cy="4817073"/>
          </a:xfrm>
        </p:spPr>
        <p:txBody>
          <a:bodyPr/>
          <a:lstStyle>
            <a:lvl1pPr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1418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17096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47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Blue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38" y="1663915"/>
            <a:ext cx="11655529" cy="4865222"/>
          </a:xfrm>
        </p:spPr>
        <p:txBody>
          <a:bodyPr/>
          <a:lstStyle>
            <a:lvl1pPr marL="0" indent="0">
              <a:buNone/>
              <a:defRPr sz="4800"/>
            </a:lvl1pPr>
            <a:lvl2pPr>
              <a:defRPr sz="3529"/>
            </a:lvl2pPr>
            <a:lvl3pPr>
              <a:defRPr sz="3529"/>
            </a:lvl3pPr>
            <a:lvl4pPr>
              <a:defRPr sz="3529"/>
            </a:lvl4pPr>
            <a:lvl5pPr>
              <a:defRPr sz="352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34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 bwMode="ltGray">
      <p:bgPr>
        <a:solidFill>
          <a:srgbClr val="001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485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088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73854" y="3275656"/>
            <a:ext cx="2237262" cy="480312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874188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73854" y="3275656"/>
            <a:ext cx="2237262" cy="480312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737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114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0031F-5D47-4867-B4CD-7A341183F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2B7530-3285-4EF8-A1B4-434A750C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236DC-18D6-4E4D-9654-97B17A0A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31890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A517A-A41A-43F1-ACDC-636DA031A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94EE6-F42B-481D-A30E-A6D70B547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6832C-038A-42D6-A15C-FC625BDF8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E25228-AB51-4F05-A2EE-BE9EB8DD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42AAC-466D-42C6-A718-2FB1E0F9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B775E-1396-4674-A802-0F1B9967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3533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4FAA-55C0-4DCA-991C-890C4307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63A41-4648-4FF7-94BC-5B390C162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7ABEC-4B44-4BBA-8A98-1F46D9AC6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F2CF8-42C0-4B76-9864-F520DF115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61B67-93B0-4AD8-AD89-91B9DAE85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510E4-960F-460F-90F2-ADD6F0923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99186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BA0783-E7C6-432D-BC50-FD0B76A2B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A1629-8769-4DC1-8FDF-4396C6A82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34320-3F3B-4476-B10C-D8B37FBD7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27200-9C51-4D89-A506-7B67E775570F}" type="datetimeFigureOut">
              <a:rPr lang="en-NZ" smtClean="0"/>
              <a:t>22/11/2018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BCC27-A3E9-419E-93EE-53DDA400DB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DE18-9547-445C-B578-0F60B06DF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22AD-B6F2-4ED2-9F61-53C63B28AA5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387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427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1027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62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61" r:id="rId17"/>
    <p:sldLayoutId id="2147483764" r:id="rId18"/>
    <p:sldLayoutId id="2147483765" r:id="rId19"/>
    <p:sldLayoutId id="2147483721" r:id="rId20"/>
    <p:sldLayoutId id="2147483722" r:id="rId21"/>
    <p:sldLayoutId id="2147483723" r:id="rId22"/>
    <p:sldLayoutId id="2147483725" r:id="rId23"/>
    <p:sldLayoutId id="2147483726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400" b="0" i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Segoe UI Semilight" charset="0"/>
          <a:ea typeface="Segoe UI Semilight" charset="0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charset="0"/>
          <a:ea typeface="Segoe UI" charset="0"/>
          <a:cs typeface="Segoe UI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2" y="-3929836"/>
            <a:ext cx="9715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19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400" b="0" i="0" kern="1200" cap="none" spc="-100" baseline="0" dirty="0" smtClean="0">
          <a:ln w="3175">
            <a:noFill/>
          </a:ln>
          <a:gradFill>
            <a:gsLst>
              <a:gs pos="7080">
                <a:schemeClr val="tx1"/>
              </a:gs>
              <a:gs pos="26000">
                <a:schemeClr val="tx1"/>
              </a:gs>
            </a:gsLst>
            <a:lin ang="5400000" scaled="0"/>
          </a:gradFill>
          <a:effectLst/>
          <a:latin typeface="Segoe UI Semilight" charset="0"/>
          <a:ea typeface="Segoe UI Semilight" charset="0"/>
          <a:cs typeface="Segoe UI Semilight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" charset="0"/>
          <a:ea typeface="Segoe UI" charset="0"/>
          <a:cs typeface="Segoe UI" charset="0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orient="horz" pos="763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1915">
          <p15:clr>
            <a:srgbClr val="A4A3A4"/>
          </p15:clr>
        </p15:guide>
        <p15:guide id="6" orient="horz" pos="2491">
          <p15:clr>
            <a:srgbClr val="A4A3A4"/>
          </p15:clr>
        </p15:guide>
        <p15:guide id="7" orient="horz" pos="3067">
          <p15:clr>
            <a:srgbClr val="A4A3A4"/>
          </p15:clr>
        </p15:guide>
        <p15:guide id="8" orient="horz" pos="3643">
          <p15:clr>
            <a:srgbClr val="A4A3A4"/>
          </p15:clr>
        </p15:guide>
        <p15:guide id="9" orient="horz" pos="4219">
          <p15:clr>
            <a:srgbClr val="5ACBF0"/>
          </p15:clr>
        </p15:guide>
        <p15:guide id="10" pos="749">
          <p15:clr>
            <a:srgbClr val="A4A3A4"/>
          </p15:clr>
        </p15:guide>
        <p15:guide id="11" pos="1325">
          <p15:clr>
            <a:srgbClr val="A4A3A4"/>
          </p15:clr>
        </p15:guide>
        <p15:guide id="12" pos="1901">
          <p15:clr>
            <a:srgbClr val="A4A3A4"/>
          </p15:clr>
        </p15:guide>
        <p15:guide id="13" pos="2477">
          <p15:clr>
            <a:srgbClr val="A4A3A4"/>
          </p15:clr>
        </p15:guide>
        <p15:guide id="14" pos="3053">
          <p15:clr>
            <a:srgbClr val="A4A3A4"/>
          </p15:clr>
        </p15:guide>
        <p15:guide id="15" pos="3629">
          <p15:clr>
            <a:srgbClr val="A4A3A4"/>
          </p15:clr>
        </p15:guide>
        <p15:guide id="16" pos="4205">
          <p15:clr>
            <a:srgbClr val="A4A3A4"/>
          </p15:clr>
        </p15:guide>
        <p15:guide id="17" pos="4781">
          <p15:clr>
            <a:srgbClr val="A4A3A4"/>
          </p15:clr>
        </p15:guide>
        <p15:guide id="18" pos="5357">
          <p15:clr>
            <a:srgbClr val="A4A3A4"/>
          </p15:clr>
        </p15:guide>
        <p15:guide id="19" pos="5933">
          <p15:clr>
            <a:srgbClr val="A4A3A4"/>
          </p15:clr>
        </p15:guide>
        <p15:guide id="20" pos="6509">
          <p15:clr>
            <a:srgbClr val="A4A3A4"/>
          </p15:clr>
        </p15:guide>
        <p15:guide id="21" pos="7085">
          <p15:clr>
            <a:srgbClr val="A4A3A4"/>
          </p15:clr>
        </p15:guide>
        <p15:guide id="22" pos="766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powerapps/maker/canvas-apps/formula-reference" TargetMode="External"/><Relationship Id="rId1" Type="http://schemas.openxmlformats.org/officeDocument/2006/relationships/slideLayout" Target="../slideLayouts/slideLayout17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image" Target="../media/image28.png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jp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jp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1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.microsoft.com/en-us/blog/microsoft-flow-learning-resources-materials/" TargetMode="External"/><Relationship Id="rId2" Type="http://schemas.openxmlformats.org/officeDocument/2006/relationships/hyperlink" Target="https://powerapps.microsoft.com/en-us/blog/microsoft-powerapps-learning-resources/" TargetMode="External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hyperlink" Target="https://www.edx.org/course/developing-business-applications-with-microsoft-powerapps-cds-and-flow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NULL" TargetMode="External"/><Relationship Id="rId7" Type="http://schemas.openxmlformats.org/officeDocument/2006/relationships/hyperlink" Target="http://n9KdyNzz97NW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www.youtube.com/channel/UCnUwvZBeu4P_desNZthZWiA" TargetMode="External"/><Relationship Id="rId5" Type="http://schemas.openxmlformats.org/officeDocument/2006/relationships/hyperlink" Target="http://QTvcscJfo" TargetMode="External"/><Relationship Id="rId4" Type="http://schemas.openxmlformats.org/officeDocument/2006/relationships/hyperlink" Target="https://www.youtube.com/channel/UCGfWR2ekfRFckLjev6eQYLg" TargetMode="External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2E7119E-C162-40A0-B7D0-BDE07D799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31" r="33042"/>
          <a:stretch/>
        </p:blipFill>
        <p:spPr>
          <a:xfrm>
            <a:off x="2849119" y="1250302"/>
            <a:ext cx="6493762" cy="56076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8A9C79-806D-4C23-911A-FE1725923C0F}"/>
              </a:ext>
            </a:extLst>
          </p:cNvPr>
          <p:cNvSpPr txBox="1"/>
          <p:nvPr/>
        </p:nvSpPr>
        <p:spPr>
          <a:xfrm>
            <a:off x="2466306" y="290039"/>
            <a:ext cx="7259388" cy="960263"/>
          </a:xfrm>
          <a:prstGeom prst="rect">
            <a:avLst/>
          </a:prstGeom>
          <a:solidFill>
            <a:srgbClr val="742774"/>
          </a:solidFill>
          <a:ln>
            <a:solidFill>
              <a:schemeClr val="accent1"/>
            </a:solidFill>
          </a:ln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NZ" sz="4800" b="1" spc="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PowerApps Hackathon</a:t>
            </a:r>
          </a:p>
        </p:txBody>
      </p:sp>
    </p:spTree>
    <p:extLst>
      <p:ext uri="{BB962C8B-B14F-4D97-AF65-F5344CB8AC3E}">
        <p14:creationId xmlns:p14="http://schemas.microsoft.com/office/powerpoint/2010/main" val="428554655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 dirty="0"/>
              <a:t>Technical Section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449355"/>
            <a:ext cx="11653523" cy="518911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endParaRPr lang="en-NZ" sz="2000" dirty="0"/>
          </a:p>
          <a:p>
            <a:r>
              <a:rPr lang="en-NZ" dirty="0"/>
              <a:t>Your Environment – O365 E3 with Plan 2 for PowerApps and Flow</a:t>
            </a:r>
          </a:p>
          <a:p>
            <a:endParaRPr lang="en-NZ" dirty="0"/>
          </a:p>
          <a:p>
            <a:r>
              <a:rPr lang="en-NZ" dirty="0"/>
              <a:t>O365 will give you all you need for Canvas Apps.</a:t>
            </a:r>
          </a:p>
          <a:p>
            <a:endParaRPr lang="en-NZ" dirty="0"/>
          </a:p>
          <a:p>
            <a:r>
              <a:rPr lang="en-NZ" dirty="0"/>
              <a:t>Plan 2 will allow CDS (Common Data Service) as a connection that can act as your own database / can sync directly with Dynamics 365</a:t>
            </a:r>
          </a:p>
          <a:p>
            <a:endParaRPr lang="en-NZ" dirty="0"/>
          </a:p>
          <a:p>
            <a:r>
              <a:rPr lang="en-NZ" dirty="0"/>
              <a:t>PowerApps is the child of Excel and PowerPoint - you can be basic or</a:t>
            </a:r>
            <a:br>
              <a:rPr lang="en-NZ" dirty="0"/>
            </a:br>
            <a:r>
              <a:rPr lang="en-NZ" dirty="0"/>
              <a:t>go wild.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452DC1E-A85F-4614-BAE9-357E8F2CC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9808967" y="4402917"/>
            <a:ext cx="2182219" cy="20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4932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 dirty="0"/>
              <a:t>Quick Tips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449355"/>
            <a:ext cx="11653523" cy="411805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endParaRPr lang="en-NZ" sz="2000" dirty="0"/>
          </a:p>
          <a:p>
            <a:r>
              <a:rPr lang="en-NZ" dirty="0"/>
              <a:t>Think about using SharePoint as your </a:t>
            </a:r>
            <a:r>
              <a:rPr lang="en-NZ" dirty="0" err="1"/>
              <a:t>Datasource</a:t>
            </a:r>
            <a:endParaRPr lang="en-NZ" dirty="0"/>
          </a:p>
          <a:p>
            <a:endParaRPr lang="en-NZ" dirty="0"/>
          </a:p>
          <a:p>
            <a:r>
              <a:rPr lang="en-NZ" dirty="0"/>
              <a:t>Think about using the auto create 3 screen app – then adjust</a:t>
            </a:r>
          </a:p>
          <a:p>
            <a:endParaRPr lang="en-NZ" dirty="0"/>
          </a:p>
          <a:p>
            <a:r>
              <a:rPr lang="en-NZ" dirty="0"/>
              <a:t>Build out your </a:t>
            </a:r>
            <a:r>
              <a:rPr lang="en-NZ" dirty="0" err="1"/>
              <a:t>Datasources</a:t>
            </a:r>
            <a:r>
              <a:rPr lang="en-NZ" dirty="0"/>
              <a:t> BEFORE you build our your apps!</a:t>
            </a:r>
          </a:p>
          <a:p>
            <a:endParaRPr lang="en-NZ" dirty="0"/>
          </a:p>
          <a:p>
            <a:r>
              <a:rPr lang="en-NZ" dirty="0"/>
              <a:t>Ask for Help!!!</a:t>
            </a:r>
          </a:p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452DC1E-A85F-4614-BAE9-357E8F2CC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9808967" y="4402917"/>
            <a:ext cx="2182219" cy="20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7610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 dirty="0"/>
              <a:t>Technical Section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449355"/>
            <a:ext cx="11653523" cy="7245060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NZ" sz="2000" dirty="0"/>
              <a:t>PowerApps Formulas to be familiar with for today.</a:t>
            </a:r>
            <a:br>
              <a:rPr lang="en-NZ" sz="2000" dirty="0"/>
            </a:br>
            <a:br>
              <a:rPr lang="en-NZ" sz="2000" dirty="0"/>
            </a:br>
            <a:r>
              <a:rPr lang="en-NZ" sz="2000" dirty="0" err="1"/>
              <a:t>OnStart</a:t>
            </a:r>
            <a:r>
              <a:rPr lang="en-NZ" sz="2000" dirty="0"/>
              <a:t> / </a:t>
            </a:r>
            <a:r>
              <a:rPr lang="en-NZ" sz="2000" dirty="0" err="1"/>
              <a:t>OnVisible</a:t>
            </a:r>
            <a:r>
              <a:rPr lang="en-NZ" sz="2000" dirty="0"/>
              <a:t> - things you want to have happen on initial load, then per screen</a:t>
            </a:r>
          </a:p>
          <a:p>
            <a:r>
              <a:rPr lang="en-NZ" sz="2000" dirty="0"/>
              <a:t>Form – to gather data in an app</a:t>
            </a:r>
            <a:endParaRPr lang="en-NZ" dirty="0"/>
          </a:p>
          <a:p>
            <a:r>
              <a:rPr lang="en-NZ" sz="2000" dirty="0"/>
              <a:t>Gallery - to present rows of data on screens</a:t>
            </a:r>
          </a:p>
          <a:p>
            <a:r>
              <a:rPr lang="en-NZ" sz="2000" dirty="0" err="1"/>
              <a:t>SubmitForm</a:t>
            </a:r>
            <a:r>
              <a:rPr lang="en-NZ" sz="2000" dirty="0"/>
              <a:t> or Patch - to send your form data to a data source</a:t>
            </a:r>
          </a:p>
          <a:p>
            <a:r>
              <a:rPr lang="en-NZ" sz="2000" dirty="0"/>
              <a:t>Set – for working with variables</a:t>
            </a:r>
          </a:p>
          <a:p>
            <a:r>
              <a:rPr lang="en-NZ" sz="2000" dirty="0"/>
              <a:t>Navigate - to move between screens</a:t>
            </a:r>
          </a:p>
          <a:p>
            <a:r>
              <a:rPr lang="en-NZ" sz="2000" dirty="0" err="1"/>
              <a:t>ResetForm</a:t>
            </a:r>
            <a:r>
              <a:rPr lang="en-NZ" sz="2000" dirty="0"/>
              <a:t> - to clear a previous entry</a:t>
            </a:r>
          </a:p>
          <a:p>
            <a:r>
              <a:rPr lang="en-NZ" sz="2000" dirty="0"/>
              <a:t>Search or Filter – to look up people</a:t>
            </a:r>
          </a:p>
          <a:p>
            <a:endParaRPr lang="en-NZ" sz="2000" dirty="0"/>
          </a:p>
          <a:p>
            <a:r>
              <a:rPr lang="en-NZ" sz="2000" dirty="0"/>
              <a:t>Connections - plug and play connect to your CDS / SharePoint / SQL data sources</a:t>
            </a:r>
          </a:p>
          <a:p>
            <a:endParaRPr lang="en-NZ" sz="2000" dirty="0"/>
          </a:p>
          <a:p>
            <a:r>
              <a:rPr lang="en-NZ" sz="2000" dirty="0">
                <a:hlinkClick r:id="rId2"/>
              </a:rPr>
              <a:t>https://docs.microsoft.com/en-us/powerapps/maker/canvas-apps/formula-reference</a:t>
            </a:r>
            <a:r>
              <a:rPr lang="en-NZ" sz="2000" dirty="0"/>
              <a:t> </a:t>
            </a:r>
            <a:endParaRPr lang="en-NZ" dirty="0"/>
          </a:p>
          <a:p>
            <a:endParaRPr lang="en-NZ" sz="2000" dirty="0"/>
          </a:p>
          <a:p>
            <a:endParaRPr lang="en-NZ" sz="2000" dirty="0"/>
          </a:p>
          <a:p>
            <a:endParaRPr lang="en-NZ" sz="2000" dirty="0"/>
          </a:p>
          <a:p>
            <a:endParaRPr lang="en-NZ" sz="2000" dirty="0"/>
          </a:p>
          <a:p>
            <a:endParaRPr lang="en-NZ" sz="2000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452DC1E-A85F-4614-BAE9-357E8F2CC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9808967" y="4402917"/>
            <a:ext cx="2182219" cy="20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724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/>
              <a:t>Technical Section - Formulas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332814"/>
            <a:ext cx="2778464" cy="1938992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endParaRPr lang="en-NZ" sz="2000"/>
          </a:p>
          <a:p>
            <a:r>
              <a:rPr lang="en-NZ"/>
              <a:t>Some examples of common formula syntax</a:t>
            </a:r>
          </a:p>
          <a:p>
            <a:endParaRPr lang="en-NZ"/>
          </a:p>
        </p:txBody>
      </p:sp>
      <p:pic>
        <p:nvPicPr>
          <p:cNvPr id="3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9B4FE8-7631-45A7-BF5A-AE2DEFF96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" t="231" r="11428" b="8102"/>
          <a:stretch/>
        </p:blipFill>
        <p:spPr>
          <a:xfrm>
            <a:off x="4572000" y="1332740"/>
            <a:ext cx="7197632" cy="4174844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CA1F1C-A234-41AA-9991-DE3633DF7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111"/>
          <a:stretch/>
        </p:blipFill>
        <p:spPr>
          <a:xfrm>
            <a:off x="4500282" y="1331027"/>
            <a:ext cx="7360023" cy="459034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AA079D3-0EAE-4FC9-82AF-1B69B787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282" y="1331472"/>
            <a:ext cx="7476564" cy="4177126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8C25688D-64BA-4D1F-A800-82E1C6926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470" y="1339664"/>
            <a:ext cx="8830235" cy="49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37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17AD6-A26A-4812-A9BC-32C4920A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Tech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EA424-EF1F-4E6A-B8F3-A984509A5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Canvas Apps</a:t>
            </a:r>
          </a:p>
          <a:p>
            <a:r>
              <a:rPr lang="en-NZ" dirty="0"/>
              <a:t>CDS</a:t>
            </a:r>
          </a:p>
          <a:p>
            <a:r>
              <a:rPr lang="en-NZ" dirty="0"/>
              <a:t>Model-driven apps</a:t>
            </a:r>
          </a:p>
          <a:p>
            <a:r>
              <a:rPr lang="en-NZ" dirty="0"/>
              <a:t>Flow</a:t>
            </a:r>
          </a:p>
          <a:p>
            <a:pPr marL="0" indent="0">
              <a:buNone/>
            </a:pPr>
            <a:endParaRPr lang="en-NZ" dirty="0"/>
          </a:p>
          <a:p>
            <a:r>
              <a:rPr lang="en-NZ" dirty="0"/>
              <a:t>High level – enough to get started</a:t>
            </a:r>
          </a:p>
          <a:p>
            <a:r>
              <a:rPr lang="en-NZ" dirty="0"/>
              <a:t>5 mins</a:t>
            </a:r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AA7E31C-DB2A-4C0B-ADB7-40F47E787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948" b="83253" l="44250" r="59855">
                        <a14:foregroundMark x1="44335" y1="64933" x2="44592" y2="66868"/>
                        <a14:foregroundMark x1="57674" y1="66082" x2="57674" y2="66626"/>
                        <a14:foregroundMark x1="58145" y1="68863" x2="56648" y2="66203"/>
                        <a14:foregroundMark x1="58016" y1="69166" x2="54468" y2="72128"/>
                        <a14:foregroundMark x1="57888" y1="70314" x2="55921" y2="72310"/>
                        <a14:foregroundMark x1="53869" y1="67473" x2="53869" y2="67473"/>
                        <a14:foregroundMark x1="53826" y1="66868" x2="53655" y2="67654"/>
                        <a14:foregroundMark x1="49423" y1="67352" x2="46516" y2="71221"/>
                        <a14:foregroundMark x1="50876" y1="79504" x2="50492" y2="79867"/>
                        <a14:foregroundMark x1="52458" y1="78597" x2="52929" y2="79383"/>
                        <a14:foregroundMark x1="51090" y1="81862" x2="51090" y2="81862"/>
                        <a14:foregroundMark x1="54468" y1="59371" x2="54468" y2="59613"/>
                        <a14:foregroundMark x1="53826" y1="59250" x2="53826" y2="59250"/>
                        <a14:foregroundMark x1="54510" y1="58948" x2="54510" y2="58948"/>
                        <a14:foregroundMark x1="53784" y1="59250" x2="53784" y2="59250"/>
                        <a14:foregroundMark x1="53869" y1="59371" x2="53869" y2="59371"/>
                        <a14:foregroundMark x1="53826" y1="62515" x2="53826" y2="62515"/>
                        <a14:foregroundMark x1="53826" y1="62576" x2="53826" y2="62576"/>
                        <a14:foregroundMark x1="53826" y1="62817" x2="53826" y2="62455"/>
                        <a14:foregroundMark x1="53869" y1="62636" x2="53869" y2="62636"/>
                        <a14:foregroundMark x1="53784" y1="63241" x2="54126" y2="64571"/>
                        <a14:foregroundMark x1="55280" y1="67896" x2="55280" y2="67896"/>
                        <a14:foregroundMark x1="54510" y1="61669" x2="54510" y2="62092"/>
                        <a14:foregroundMark x1="54425" y1="60943" x2="54425" y2="61366"/>
                        <a14:foregroundMark x1="54510" y1="60943" x2="54510" y2="61427"/>
                        <a14:foregroundMark x1="53826" y1="59190" x2="53826" y2="59190"/>
                        <a14:foregroundMark x1="53826" y1="59190" x2="53826" y2="59190"/>
                        <a14:foregroundMark x1="53826" y1="59190" x2="53826" y2="59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57014" r="38175" b="13784"/>
          <a:stretch/>
        </p:blipFill>
        <p:spPr>
          <a:xfrm>
            <a:off x="10001132" y="4646642"/>
            <a:ext cx="1851777" cy="20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6414435" y="1084175"/>
            <a:ext cx="4767353" cy="3010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2" name="object 42"/>
          <p:cNvSpPr/>
          <p:nvPr/>
        </p:nvSpPr>
        <p:spPr>
          <a:xfrm>
            <a:off x="6609455" y="1279195"/>
            <a:ext cx="4197527" cy="2440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3" name="object 43"/>
          <p:cNvSpPr/>
          <p:nvPr/>
        </p:nvSpPr>
        <p:spPr>
          <a:xfrm>
            <a:off x="6612501" y="834303"/>
            <a:ext cx="3806088" cy="23890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4" name="object 44"/>
          <p:cNvSpPr/>
          <p:nvPr/>
        </p:nvSpPr>
        <p:spPr>
          <a:xfrm>
            <a:off x="6807524" y="1029325"/>
            <a:ext cx="3236133" cy="1819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5" name="object 45"/>
          <p:cNvSpPr/>
          <p:nvPr/>
        </p:nvSpPr>
        <p:spPr>
          <a:xfrm>
            <a:off x="6970549" y="1428510"/>
            <a:ext cx="3681024" cy="23830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6" name="object 46"/>
          <p:cNvSpPr/>
          <p:nvPr/>
        </p:nvSpPr>
        <p:spPr>
          <a:xfrm>
            <a:off x="7165571" y="1623530"/>
            <a:ext cx="3111197" cy="18130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7" name="object 47"/>
          <p:cNvSpPr/>
          <p:nvPr/>
        </p:nvSpPr>
        <p:spPr>
          <a:xfrm>
            <a:off x="7203660" y="2016621"/>
            <a:ext cx="3688516" cy="23830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8" name="object 48"/>
          <p:cNvSpPr/>
          <p:nvPr/>
        </p:nvSpPr>
        <p:spPr>
          <a:xfrm>
            <a:off x="7398680" y="2211642"/>
            <a:ext cx="3118816" cy="18130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9" name="object 49"/>
          <p:cNvSpPr/>
          <p:nvPr/>
        </p:nvSpPr>
        <p:spPr>
          <a:xfrm>
            <a:off x="6417481" y="834304"/>
            <a:ext cx="3690040" cy="23830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0" name="object 50"/>
          <p:cNvSpPr/>
          <p:nvPr/>
        </p:nvSpPr>
        <p:spPr>
          <a:xfrm>
            <a:off x="6612502" y="1029325"/>
            <a:ext cx="3120339" cy="18130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1" name="object 51"/>
          <p:cNvSpPr/>
          <p:nvPr/>
        </p:nvSpPr>
        <p:spPr>
          <a:xfrm>
            <a:off x="7075677" y="1458982"/>
            <a:ext cx="3688516" cy="23830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2" name="object 52"/>
          <p:cNvSpPr/>
          <p:nvPr/>
        </p:nvSpPr>
        <p:spPr>
          <a:xfrm>
            <a:off x="7270698" y="1654001"/>
            <a:ext cx="3118816" cy="18130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3" name="object 53"/>
          <p:cNvSpPr/>
          <p:nvPr/>
        </p:nvSpPr>
        <p:spPr>
          <a:xfrm>
            <a:off x="7732350" y="2085182"/>
            <a:ext cx="3688516" cy="23830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4" name="object 54"/>
          <p:cNvSpPr/>
          <p:nvPr/>
        </p:nvSpPr>
        <p:spPr>
          <a:xfrm>
            <a:off x="7927371" y="2280203"/>
            <a:ext cx="3118816" cy="18130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28" name="object 28"/>
          <p:cNvSpPr/>
          <p:nvPr/>
        </p:nvSpPr>
        <p:spPr>
          <a:xfrm>
            <a:off x="1058969" y="1180162"/>
            <a:ext cx="4541861" cy="28780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29" name="object 29"/>
          <p:cNvSpPr/>
          <p:nvPr/>
        </p:nvSpPr>
        <p:spPr>
          <a:xfrm>
            <a:off x="1253990" y="1375184"/>
            <a:ext cx="3972032" cy="2308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0" name="object 30"/>
          <p:cNvSpPr/>
          <p:nvPr/>
        </p:nvSpPr>
        <p:spPr>
          <a:xfrm>
            <a:off x="2227573" y="1756085"/>
            <a:ext cx="2081115" cy="271214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1" name="object 31"/>
          <p:cNvSpPr/>
          <p:nvPr/>
        </p:nvSpPr>
        <p:spPr>
          <a:xfrm>
            <a:off x="2422593" y="1951106"/>
            <a:ext cx="1511414" cy="214218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2" name="object 32"/>
          <p:cNvSpPr/>
          <p:nvPr/>
        </p:nvSpPr>
        <p:spPr>
          <a:xfrm>
            <a:off x="3738986" y="1756085"/>
            <a:ext cx="2088986" cy="271214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3" name="object 33"/>
          <p:cNvSpPr/>
          <p:nvPr/>
        </p:nvSpPr>
        <p:spPr>
          <a:xfrm>
            <a:off x="3934009" y="1951106"/>
            <a:ext cx="1519031" cy="2142185"/>
          </a:xfrm>
          <a:custGeom>
            <a:avLst/>
            <a:gdLst/>
            <a:ahLst/>
            <a:cxnLst/>
            <a:rect l="l" t="t" r="r" b="b"/>
            <a:pathLst>
              <a:path w="1519427" h="2142743">
                <a:moveTo>
                  <a:pt x="0" y="2142743"/>
                </a:moveTo>
                <a:lnTo>
                  <a:pt x="1519427" y="2142743"/>
                </a:lnTo>
                <a:lnTo>
                  <a:pt x="1519427" y="0"/>
                </a:lnTo>
                <a:lnTo>
                  <a:pt x="0" y="0"/>
                </a:lnTo>
                <a:lnTo>
                  <a:pt x="0" y="21427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4" name="object 34"/>
          <p:cNvSpPr/>
          <p:nvPr/>
        </p:nvSpPr>
        <p:spPr>
          <a:xfrm>
            <a:off x="3938960" y="1951106"/>
            <a:ext cx="1514081" cy="214218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5" name="object 35"/>
          <p:cNvSpPr/>
          <p:nvPr/>
        </p:nvSpPr>
        <p:spPr>
          <a:xfrm>
            <a:off x="607983" y="1021706"/>
            <a:ext cx="4349125" cy="319271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6" name="object 36"/>
          <p:cNvSpPr/>
          <p:nvPr/>
        </p:nvSpPr>
        <p:spPr>
          <a:xfrm>
            <a:off x="1118389" y="1532116"/>
            <a:ext cx="3344308" cy="21878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7" name="object 37"/>
          <p:cNvSpPr/>
          <p:nvPr/>
        </p:nvSpPr>
        <p:spPr>
          <a:xfrm>
            <a:off x="1430727" y="1833787"/>
            <a:ext cx="2719632" cy="158607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8" name="object 38"/>
          <p:cNvSpPr/>
          <p:nvPr/>
        </p:nvSpPr>
        <p:spPr>
          <a:xfrm>
            <a:off x="4016283" y="1407180"/>
            <a:ext cx="1392573" cy="247585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9" name="object 39"/>
          <p:cNvSpPr/>
          <p:nvPr/>
        </p:nvSpPr>
        <p:spPr>
          <a:xfrm>
            <a:off x="3825831" y="884582"/>
            <a:ext cx="1782616" cy="348448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0" name="object 40"/>
          <p:cNvSpPr/>
          <p:nvPr/>
        </p:nvSpPr>
        <p:spPr>
          <a:xfrm>
            <a:off x="681876" y="790881"/>
            <a:ext cx="5567246" cy="5469735"/>
          </a:xfrm>
          <a:custGeom>
            <a:avLst/>
            <a:gdLst/>
            <a:ahLst/>
            <a:cxnLst/>
            <a:rect l="l" t="t" r="r" b="b"/>
            <a:pathLst>
              <a:path w="5568696" h="5471160">
                <a:moveTo>
                  <a:pt x="0" y="5471160"/>
                </a:moveTo>
                <a:lnTo>
                  <a:pt x="5568696" y="5471160"/>
                </a:lnTo>
                <a:lnTo>
                  <a:pt x="5568696" y="0"/>
                </a:lnTo>
                <a:lnTo>
                  <a:pt x="0" y="0"/>
                </a:lnTo>
                <a:lnTo>
                  <a:pt x="0" y="5471160"/>
                </a:lnTo>
                <a:close/>
              </a:path>
            </a:pathLst>
          </a:custGeom>
          <a:ln w="38100">
            <a:solidFill>
              <a:srgbClr val="005A9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" name="object 3"/>
          <p:cNvSpPr txBox="1"/>
          <p:nvPr/>
        </p:nvSpPr>
        <p:spPr>
          <a:xfrm>
            <a:off x="6743278" y="4509218"/>
            <a:ext cx="4450303" cy="1320123"/>
          </a:xfrm>
          <a:prstGeom prst="rect">
            <a:avLst/>
          </a:prstGeom>
        </p:spPr>
        <p:txBody>
          <a:bodyPr wrap="square" lIns="0" tIns="16283" rIns="0" bIns="0" rtlCol="0">
            <a:noAutofit/>
          </a:bodyPr>
          <a:lstStyle/>
          <a:p>
            <a:pPr marL="12696" marR="39418">
              <a:lnSpc>
                <a:spcPts val="2564"/>
              </a:lnSpc>
            </a:pPr>
            <a:r>
              <a:rPr sz="2399" b="1" spc="108">
                <a:solidFill>
                  <a:srgbClr val="6C6D70"/>
                </a:solidFill>
                <a:latin typeface="Times New Roman"/>
                <a:cs typeface="Times New Roman"/>
              </a:rPr>
              <a:t>Model-driven apps</a:t>
            </a:r>
            <a:endParaRPr sz="2399">
              <a:latin typeface="Times New Roman"/>
              <a:cs typeface="Times New Roman"/>
            </a:endParaRPr>
          </a:p>
          <a:p>
            <a:pPr marL="12696">
              <a:lnSpc>
                <a:spcPts val="1944"/>
              </a:lnSpc>
            </a:pPr>
            <a:r>
              <a:rPr sz="1799" spc="55">
                <a:solidFill>
                  <a:srgbClr val="6C6D70"/>
                </a:solidFill>
                <a:latin typeface="Times New Roman"/>
                <a:cs typeface="Times New Roman"/>
              </a:rPr>
              <a:t>Built on the Common Data Service for Apps</a:t>
            </a:r>
            <a:endParaRPr sz="1799">
              <a:latin typeface="Times New Roman"/>
              <a:cs typeface="Times New Roman"/>
            </a:endParaRPr>
          </a:p>
          <a:p>
            <a:pPr marL="12696" marR="39418">
              <a:lnSpc>
                <a:spcPts val="1944"/>
              </a:lnSpc>
            </a:pPr>
            <a:r>
              <a:rPr sz="1799" spc="43">
                <a:solidFill>
                  <a:srgbClr val="6C6D70"/>
                </a:solidFill>
                <a:latin typeface="Times New Roman"/>
                <a:cs typeface="Times New Roman"/>
              </a:rPr>
              <a:t>Start with a data  model,  relationships, and</a:t>
            </a:r>
            <a:endParaRPr sz="1799">
              <a:latin typeface="Times New Roman"/>
              <a:cs typeface="Times New Roman"/>
            </a:endParaRPr>
          </a:p>
          <a:p>
            <a:pPr marL="12696" marR="39418">
              <a:lnSpc>
                <a:spcPts val="1944"/>
              </a:lnSpc>
            </a:pPr>
            <a:r>
              <a:rPr sz="1799" spc="79">
                <a:solidFill>
                  <a:srgbClr val="6C6D70"/>
                </a:solidFill>
                <a:latin typeface="Times New Roman"/>
                <a:cs typeface="Times New Roman"/>
              </a:rPr>
              <a:t>business processes</a:t>
            </a:r>
            <a:endParaRPr sz="1799">
              <a:latin typeface="Times New Roman"/>
              <a:cs typeface="Times New Roman"/>
            </a:endParaRPr>
          </a:p>
          <a:p>
            <a:pPr marL="12696" marR="39418">
              <a:lnSpc>
                <a:spcPts val="1944"/>
              </a:lnSpc>
            </a:pPr>
            <a:r>
              <a:rPr sz="1799" spc="55">
                <a:solidFill>
                  <a:srgbClr val="6C6D70"/>
                </a:solidFill>
                <a:latin typeface="Times New Roman"/>
                <a:cs typeface="Times New Roman"/>
              </a:rPr>
              <a:t>Build End-to-End business applications</a:t>
            </a:r>
            <a:endParaRPr sz="1799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1876" y="790881"/>
            <a:ext cx="5567246" cy="5469735"/>
          </a:xfrm>
          <a:prstGeom prst="rect">
            <a:avLst/>
          </a:prstGeom>
        </p:spPr>
        <p:txBody>
          <a:bodyPr wrap="square" lIns="0" tIns="3221" rIns="0" bIns="0" rtlCol="0">
            <a:noAutofit/>
          </a:bodyPr>
          <a:lstStyle/>
          <a:p>
            <a:pPr>
              <a:lnSpc>
                <a:spcPts val="750"/>
              </a:lnSpc>
            </a:pPr>
            <a:endParaRPr sz="750"/>
          </a:p>
          <a:p>
            <a:pPr marL="604720">
              <a:lnSpc>
                <a:spcPct val="95825"/>
              </a:lnSpc>
              <a:spcBef>
                <a:spcPts val="27992"/>
              </a:spcBef>
            </a:pPr>
            <a:r>
              <a:rPr sz="2399" b="1" spc="72">
                <a:solidFill>
                  <a:srgbClr val="6C6D70"/>
                </a:solidFill>
                <a:latin typeface="Times New Roman"/>
                <a:cs typeface="Times New Roman"/>
              </a:rPr>
              <a:t>Canvas apps</a:t>
            </a:r>
            <a:endParaRPr sz="2399">
              <a:latin typeface="Times New Roman"/>
              <a:cs typeface="Times New Roman"/>
            </a:endParaRPr>
          </a:p>
          <a:p>
            <a:pPr marL="604720">
              <a:lnSpc>
                <a:spcPts val="1944"/>
              </a:lnSpc>
              <a:spcBef>
                <a:spcPts val="97"/>
              </a:spcBef>
            </a:pPr>
            <a:r>
              <a:rPr sz="1799" spc="62">
                <a:solidFill>
                  <a:srgbClr val="6C6D70"/>
                </a:solidFill>
                <a:latin typeface="Times New Roman"/>
                <a:cs typeface="Times New Roman"/>
              </a:rPr>
              <a:t>Start with user experience</a:t>
            </a:r>
            <a:endParaRPr sz="1799">
              <a:latin typeface="Times New Roman"/>
              <a:cs typeface="Times New Roman"/>
            </a:endParaRPr>
          </a:p>
          <a:p>
            <a:pPr marL="604720">
              <a:lnSpc>
                <a:spcPts val="1944"/>
              </a:lnSpc>
            </a:pPr>
            <a:r>
              <a:rPr sz="1799" spc="-8">
                <a:solidFill>
                  <a:srgbClr val="6C6D70"/>
                </a:solidFill>
                <a:latin typeface="Times New Roman"/>
                <a:cs typeface="Times New Roman"/>
              </a:rPr>
              <a:t>WYSIWYG designer</a:t>
            </a:r>
            <a:endParaRPr sz="1799">
              <a:latin typeface="Times New Roman"/>
              <a:cs typeface="Times New Roman"/>
            </a:endParaRPr>
          </a:p>
          <a:p>
            <a:pPr marL="604720">
              <a:lnSpc>
                <a:spcPts val="1944"/>
              </a:lnSpc>
            </a:pPr>
            <a:r>
              <a:rPr sz="1799" spc="83">
                <a:solidFill>
                  <a:srgbClr val="6C6D70"/>
                </a:solidFill>
                <a:latin typeface="Times New Roman"/>
                <a:cs typeface="Times New Roman"/>
              </a:rPr>
              <a:t>Task- and role-based apps</a:t>
            </a:r>
            <a:endParaRPr sz="1799">
              <a:latin typeface="Times New Roman"/>
              <a:cs typeface="Times New Roman"/>
            </a:endParaRPr>
          </a:p>
          <a:p>
            <a:pPr marL="604720">
              <a:lnSpc>
                <a:spcPts val="1944"/>
              </a:lnSpc>
            </a:pPr>
            <a:r>
              <a:rPr sz="1799" spc="49">
                <a:solidFill>
                  <a:srgbClr val="6C6D70"/>
                </a:solidFill>
                <a:latin typeface="Times New Roman"/>
                <a:cs typeface="Times New Roman"/>
              </a:rPr>
              <a:t>Mash up data  from 200+  sources</a:t>
            </a:r>
            <a:endParaRPr sz="1799">
              <a:latin typeface="Times New Roman"/>
              <a:cs typeface="Times New Roman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AF86D45A-59BD-40E0-A99A-8C8B50F22E6C}"/>
              </a:ext>
            </a:extLst>
          </p:cNvPr>
          <p:cNvSpPr txBox="1">
            <a:spLocks/>
          </p:cNvSpPr>
          <p:nvPr/>
        </p:nvSpPr>
        <p:spPr>
          <a:xfrm>
            <a:off x="211908" y="0"/>
            <a:ext cx="5748144" cy="658012"/>
          </a:xfrm>
          <a:prstGeom prst="rect">
            <a:avLst/>
          </a:prstGeom>
        </p:spPr>
        <p:txBody>
          <a:bodyPr/>
          <a:lstStyle>
            <a:lvl1pPr algn="ctr" defTabSz="608013" rtl="0" eaLnBrk="0" fontAlgn="base" hangingPunct="0">
              <a:spcBef>
                <a:spcPct val="0"/>
              </a:spcBef>
              <a:spcAft>
                <a:spcPct val="0"/>
              </a:spcAft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608013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2pPr>
            <a:lvl3pPr algn="ctr" defTabSz="608013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3pPr>
            <a:lvl4pPr algn="ctr" defTabSz="608013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4pPr>
            <a:lvl5pPr algn="ctr" defTabSz="608013" rtl="0" eaLnBrk="0" fontAlgn="base" hangingPunct="0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5pPr>
            <a:lvl6pPr marL="457200" algn="ctr" defTabSz="6080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6pPr>
            <a:lvl7pPr marL="914400" algn="ctr" defTabSz="6080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7pPr>
            <a:lvl8pPr marL="1371600" algn="ctr" defTabSz="6080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8pPr>
            <a:lvl9pPr marL="1828800" algn="ctr" defTabSz="608013" rtl="0" fontAlgn="base">
              <a:spcBef>
                <a:spcPct val="0"/>
              </a:spcBef>
              <a:spcAft>
                <a:spcPct val="0"/>
              </a:spcAft>
              <a:defRPr sz="5900">
                <a:solidFill>
                  <a:schemeClr val="tx1"/>
                </a:solidFill>
                <a:latin typeface="Segoe UI" panose="020B0502040204020203" pitchFamily="34" charset="0"/>
              </a:defRPr>
            </a:lvl9pPr>
          </a:lstStyle>
          <a:p>
            <a:pPr algn="l"/>
            <a:r>
              <a:rPr lang="en-NZ" sz="4400"/>
              <a:t>Focus on Canvas Apps</a:t>
            </a:r>
          </a:p>
        </p:txBody>
      </p:sp>
    </p:spTree>
    <p:extLst>
      <p:ext uri="{BB962C8B-B14F-4D97-AF65-F5344CB8AC3E}">
        <p14:creationId xmlns:p14="http://schemas.microsoft.com/office/powerpoint/2010/main" val="406817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104625" y="2191833"/>
            <a:ext cx="4045166" cy="27089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3" name="object 3"/>
          <p:cNvSpPr/>
          <p:nvPr/>
        </p:nvSpPr>
        <p:spPr>
          <a:xfrm>
            <a:off x="310256" y="396903"/>
            <a:ext cx="5886428" cy="445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4" name="object 4"/>
          <p:cNvSpPr/>
          <p:nvPr/>
        </p:nvSpPr>
        <p:spPr>
          <a:xfrm>
            <a:off x="289955" y="940195"/>
            <a:ext cx="6314801" cy="44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5" name="object 5"/>
          <p:cNvSpPr txBox="1"/>
          <p:nvPr/>
        </p:nvSpPr>
        <p:spPr>
          <a:xfrm>
            <a:off x="404529" y="2024365"/>
            <a:ext cx="4846328" cy="2037183"/>
          </a:xfrm>
          <a:prstGeom prst="rect">
            <a:avLst/>
          </a:prstGeom>
        </p:spPr>
        <p:txBody>
          <a:bodyPr vert="horz" wrap="square" lIns="0" tIns="12062" rIns="0" bIns="0" rtlCol="0">
            <a:spAutoFit/>
          </a:bodyPr>
          <a:lstStyle/>
          <a:p>
            <a:pPr marL="298995" indent="-286299">
              <a:spcBef>
                <a:spcPts val="95"/>
              </a:spcBef>
              <a:buClr>
                <a:srgbClr val="0078D6"/>
              </a:buClr>
              <a:buFont typeface="Wingdings"/>
              <a:buChar char=""/>
              <a:tabLst>
                <a:tab pos="298995" algn="l"/>
                <a:tab pos="299630" algn="l"/>
              </a:tabLst>
            </a:pPr>
            <a:r>
              <a:rPr sz="1600">
                <a:solidFill>
                  <a:srgbClr val="505050"/>
                </a:solidFill>
                <a:latin typeface="Segoe UI Light"/>
                <a:cs typeface="Segoe UI Light"/>
              </a:rPr>
              <a:t>Jumpstart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apps using </a:t>
            </a: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a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standardized data </a:t>
            </a: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model</a:t>
            </a:r>
            <a:r>
              <a:rPr sz="1600" spc="15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with</a:t>
            </a:r>
            <a:endParaRPr sz="1600">
              <a:latin typeface="Segoe UI Light"/>
              <a:cs typeface="Segoe UI Light"/>
            </a:endParaRPr>
          </a:p>
          <a:p>
            <a:pPr marL="298995"/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business logic, security </a:t>
            </a: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integration</a:t>
            </a:r>
            <a:r>
              <a:rPr sz="1600" spc="175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built-in</a:t>
            </a:r>
            <a:endParaRPr sz="1600">
              <a:latin typeface="Segoe UI Light"/>
              <a:cs typeface="Segoe UI Light"/>
            </a:endParaRPr>
          </a:p>
          <a:p>
            <a:pPr marL="298995" marR="105378" indent="-286299">
              <a:spcBef>
                <a:spcPts val="1200"/>
              </a:spcBef>
              <a:buClr>
                <a:srgbClr val="0078D6"/>
              </a:buClr>
              <a:buFont typeface="Wingdings"/>
              <a:buChar char=""/>
              <a:tabLst>
                <a:tab pos="298995" algn="l"/>
                <a:tab pos="299630" algn="l"/>
              </a:tabLst>
            </a:pP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Extend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to your own needs and integrate across your  apps and</a:t>
            </a:r>
            <a:r>
              <a:rPr sz="1600" spc="35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1600" spc="5">
                <a:solidFill>
                  <a:srgbClr val="505050"/>
                </a:solidFill>
                <a:latin typeface="Segoe UI Light"/>
                <a:cs typeface="Segoe UI Light"/>
              </a:rPr>
              <a:t>services</a:t>
            </a:r>
            <a:endParaRPr sz="1600">
              <a:latin typeface="Segoe UI Light"/>
              <a:cs typeface="Segoe UI Light"/>
            </a:endParaRPr>
          </a:p>
          <a:p>
            <a:pPr marL="298995" marR="279316" indent="-286299">
              <a:spcBef>
                <a:spcPts val="1200"/>
              </a:spcBef>
              <a:buClr>
                <a:srgbClr val="0078D6"/>
              </a:buClr>
              <a:buFont typeface="Wingdings"/>
              <a:buChar char=""/>
              <a:tabLst>
                <a:tab pos="298995" algn="l"/>
                <a:tab pos="299630" algn="l"/>
              </a:tabLst>
            </a:pPr>
            <a:r>
              <a:rPr sz="1600" b="1" spc="-10">
                <a:solidFill>
                  <a:srgbClr val="505050"/>
                </a:solidFill>
                <a:latin typeface="Segoe UI Semibold"/>
                <a:cs typeface="Segoe UI Semibold"/>
              </a:rPr>
              <a:t>Seamless </a:t>
            </a:r>
            <a:r>
              <a:rPr sz="1600" b="1" spc="-5">
                <a:solidFill>
                  <a:srgbClr val="505050"/>
                </a:solidFill>
                <a:latin typeface="Segoe UI Semibold"/>
                <a:cs typeface="Segoe UI Semibold"/>
              </a:rPr>
              <a:t>Dynamics </a:t>
            </a:r>
            <a:r>
              <a:rPr sz="1600" b="1" spc="-10">
                <a:solidFill>
                  <a:srgbClr val="505050"/>
                </a:solidFill>
                <a:latin typeface="Segoe UI Semibold"/>
                <a:cs typeface="Segoe UI Semibold"/>
              </a:rPr>
              <a:t>365, </a:t>
            </a:r>
            <a:r>
              <a:rPr sz="1600" b="1" spc="-5">
                <a:solidFill>
                  <a:srgbClr val="505050"/>
                </a:solidFill>
                <a:latin typeface="Segoe UI Semibold"/>
                <a:cs typeface="Segoe UI Semibold"/>
              </a:rPr>
              <a:t>Office </a:t>
            </a:r>
            <a:r>
              <a:rPr sz="1600" b="1" spc="-10">
                <a:solidFill>
                  <a:srgbClr val="505050"/>
                </a:solidFill>
                <a:latin typeface="Segoe UI Semibold"/>
                <a:cs typeface="Segoe UI Semibold"/>
              </a:rPr>
              <a:t>365, </a:t>
            </a:r>
            <a:r>
              <a:rPr sz="1600" b="1" spc="-5">
                <a:solidFill>
                  <a:srgbClr val="505050"/>
                </a:solidFill>
                <a:latin typeface="Segoe UI Semibold"/>
                <a:cs typeface="Segoe UI Semibold"/>
              </a:rPr>
              <a:t>and </a:t>
            </a:r>
            <a:r>
              <a:rPr sz="1600" b="1" spc="-10">
                <a:solidFill>
                  <a:srgbClr val="505050"/>
                </a:solidFill>
                <a:latin typeface="Segoe UI Semibold"/>
                <a:cs typeface="Segoe UI Semibold"/>
              </a:rPr>
              <a:t>Azure  integration,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augmented </a:t>
            </a:r>
            <a:r>
              <a:rPr sz="1600" spc="-5">
                <a:solidFill>
                  <a:srgbClr val="505050"/>
                </a:solidFill>
                <a:latin typeface="Segoe UI Light"/>
                <a:cs typeface="Segoe UI Light"/>
              </a:rPr>
              <a:t>with </a:t>
            </a:r>
            <a:r>
              <a:rPr sz="1600" spc="-10">
                <a:solidFill>
                  <a:srgbClr val="505050"/>
                </a:solidFill>
                <a:latin typeface="Segoe UI Light"/>
                <a:cs typeface="Segoe UI Light"/>
              </a:rPr>
              <a:t>data </a:t>
            </a:r>
            <a:r>
              <a:rPr sz="1600" spc="-15">
                <a:solidFill>
                  <a:srgbClr val="505050"/>
                </a:solidFill>
                <a:latin typeface="Segoe UI Light"/>
                <a:cs typeface="Segoe UI Light"/>
              </a:rPr>
              <a:t>from </a:t>
            </a:r>
            <a:r>
              <a:rPr sz="1600">
                <a:solidFill>
                  <a:srgbClr val="505050"/>
                </a:solidFill>
                <a:latin typeface="Segoe UI Light"/>
                <a:cs typeface="Segoe UI Light"/>
              </a:rPr>
              <a:t>industry  partners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50850" y="2021190"/>
            <a:ext cx="0" cy="3007847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7" name="object 7"/>
          <p:cNvSpPr/>
          <p:nvPr/>
        </p:nvSpPr>
        <p:spPr>
          <a:xfrm>
            <a:off x="6885226" y="1868830"/>
            <a:ext cx="4465681" cy="31599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8" name="object 8"/>
          <p:cNvSpPr/>
          <p:nvPr/>
        </p:nvSpPr>
        <p:spPr>
          <a:xfrm>
            <a:off x="7129004" y="4265460"/>
            <a:ext cx="1526777" cy="627851"/>
          </a:xfrm>
          <a:custGeom>
            <a:avLst/>
            <a:gdLst/>
            <a:ahLst/>
            <a:cxnLst/>
            <a:rect l="l" t="t" r="r" b="b"/>
            <a:pathLst>
              <a:path w="1527175" h="628014">
                <a:moveTo>
                  <a:pt x="0" y="627888"/>
                </a:moveTo>
                <a:lnTo>
                  <a:pt x="1527048" y="627888"/>
                </a:lnTo>
                <a:lnTo>
                  <a:pt x="1527048" y="0"/>
                </a:lnTo>
                <a:lnTo>
                  <a:pt x="0" y="0"/>
                </a:lnTo>
                <a:lnTo>
                  <a:pt x="0" y="62788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9" name="object 9"/>
          <p:cNvSpPr/>
          <p:nvPr/>
        </p:nvSpPr>
        <p:spPr>
          <a:xfrm>
            <a:off x="7420899" y="4428357"/>
            <a:ext cx="942602" cy="1477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0" name="object 10"/>
          <p:cNvSpPr/>
          <p:nvPr/>
        </p:nvSpPr>
        <p:spPr>
          <a:xfrm>
            <a:off x="7368971" y="4592906"/>
            <a:ext cx="1047096" cy="114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1" name="object 11"/>
          <p:cNvSpPr/>
          <p:nvPr/>
        </p:nvSpPr>
        <p:spPr>
          <a:xfrm>
            <a:off x="6912651" y="1993768"/>
            <a:ext cx="4415402" cy="30852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2" name="object 12"/>
          <p:cNvSpPr/>
          <p:nvPr/>
        </p:nvSpPr>
        <p:spPr>
          <a:xfrm>
            <a:off x="7104625" y="2185741"/>
            <a:ext cx="4045166" cy="27150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</p:spTree>
    <p:extLst>
      <p:ext uri="{BB962C8B-B14F-4D97-AF65-F5344CB8AC3E}">
        <p14:creationId xmlns:p14="http://schemas.microsoft.com/office/powerpoint/2010/main" val="1116063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bject 53"/>
          <p:cNvSpPr/>
          <p:nvPr/>
        </p:nvSpPr>
        <p:spPr>
          <a:xfrm>
            <a:off x="1583881" y="673937"/>
            <a:ext cx="11784" cy="7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4" name="object 54"/>
          <p:cNvSpPr/>
          <p:nvPr/>
        </p:nvSpPr>
        <p:spPr>
          <a:xfrm>
            <a:off x="1525827" y="564498"/>
            <a:ext cx="222573" cy="343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1" name="object 51"/>
          <p:cNvSpPr/>
          <p:nvPr/>
        </p:nvSpPr>
        <p:spPr>
          <a:xfrm>
            <a:off x="1069456" y="846494"/>
            <a:ext cx="49803" cy="61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2" name="object 52"/>
          <p:cNvSpPr/>
          <p:nvPr/>
        </p:nvSpPr>
        <p:spPr>
          <a:xfrm>
            <a:off x="998710" y="668994"/>
            <a:ext cx="235015" cy="2391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50" name="object 50"/>
          <p:cNvSpPr/>
          <p:nvPr/>
        </p:nvSpPr>
        <p:spPr>
          <a:xfrm>
            <a:off x="1275575" y="674326"/>
            <a:ext cx="203781" cy="233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9" name="object 49"/>
          <p:cNvSpPr/>
          <p:nvPr/>
        </p:nvSpPr>
        <p:spPr>
          <a:xfrm>
            <a:off x="3076346" y="668994"/>
            <a:ext cx="203654" cy="233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8" name="object 48"/>
          <p:cNvSpPr/>
          <p:nvPr/>
        </p:nvSpPr>
        <p:spPr>
          <a:xfrm>
            <a:off x="2162185" y="668994"/>
            <a:ext cx="203655" cy="2338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6" name="object 46"/>
          <p:cNvSpPr/>
          <p:nvPr/>
        </p:nvSpPr>
        <p:spPr>
          <a:xfrm>
            <a:off x="1961703" y="767026"/>
            <a:ext cx="18766" cy="68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7" name="object 47"/>
          <p:cNvSpPr/>
          <p:nvPr/>
        </p:nvSpPr>
        <p:spPr>
          <a:xfrm>
            <a:off x="1912186" y="668994"/>
            <a:ext cx="192355" cy="23920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5" name="object 45"/>
          <p:cNvSpPr/>
          <p:nvPr/>
        </p:nvSpPr>
        <p:spPr>
          <a:xfrm>
            <a:off x="608896" y="577450"/>
            <a:ext cx="243484" cy="3307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4" name="object 44"/>
          <p:cNvSpPr/>
          <p:nvPr/>
        </p:nvSpPr>
        <p:spPr>
          <a:xfrm>
            <a:off x="900692" y="564500"/>
            <a:ext cx="52005" cy="3383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2" name="object 42"/>
          <p:cNvSpPr/>
          <p:nvPr/>
        </p:nvSpPr>
        <p:spPr>
          <a:xfrm>
            <a:off x="2865835" y="846494"/>
            <a:ext cx="49704" cy="617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3" name="object 43"/>
          <p:cNvSpPr/>
          <p:nvPr/>
        </p:nvSpPr>
        <p:spPr>
          <a:xfrm>
            <a:off x="2794987" y="668994"/>
            <a:ext cx="235016" cy="2391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0" name="object 40"/>
          <p:cNvSpPr/>
          <p:nvPr/>
        </p:nvSpPr>
        <p:spPr>
          <a:xfrm>
            <a:off x="2407993" y="564498"/>
            <a:ext cx="222573" cy="343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41" name="object 41"/>
          <p:cNvSpPr/>
          <p:nvPr/>
        </p:nvSpPr>
        <p:spPr>
          <a:xfrm>
            <a:off x="2466047" y="673937"/>
            <a:ext cx="11784" cy="7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39" name="object 39"/>
          <p:cNvSpPr/>
          <p:nvPr/>
        </p:nvSpPr>
        <p:spPr>
          <a:xfrm>
            <a:off x="3335360" y="758938"/>
            <a:ext cx="121857" cy="381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10" name="object 10"/>
          <p:cNvSpPr/>
          <p:nvPr/>
        </p:nvSpPr>
        <p:spPr>
          <a:xfrm>
            <a:off x="5751666" y="2021191"/>
            <a:ext cx="0" cy="3007593"/>
          </a:xfrm>
          <a:custGeom>
            <a:avLst/>
            <a:gdLst/>
            <a:ahLst/>
            <a:cxnLst/>
            <a:rect l="l" t="t" r="r" b="b"/>
            <a:pathLst>
              <a:path h="3008376">
                <a:moveTo>
                  <a:pt x="0" y="0"/>
                </a:moveTo>
                <a:lnTo>
                  <a:pt x="0" y="300837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9" name="object 9"/>
          <p:cNvSpPr/>
          <p:nvPr/>
        </p:nvSpPr>
        <p:spPr>
          <a:xfrm>
            <a:off x="6032902" y="1391921"/>
            <a:ext cx="5043087" cy="43179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8" name="object 8"/>
          <p:cNvSpPr txBox="1"/>
          <p:nvPr/>
        </p:nvSpPr>
        <p:spPr>
          <a:xfrm>
            <a:off x="589574" y="1680618"/>
            <a:ext cx="4880859" cy="1580385"/>
          </a:xfrm>
          <a:prstGeom prst="rect">
            <a:avLst/>
          </a:prstGeom>
        </p:spPr>
        <p:txBody>
          <a:bodyPr wrap="square" lIns="0" tIns="16315" rIns="0" bIns="0" rtlCol="0">
            <a:noAutofit/>
          </a:bodyPr>
          <a:lstStyle/>
          <a:p>
            <a:endParaRPr lang="en-NZ"/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r>
              <a:rPr lang="en-US" sz="1999" spc="33">
                <a:solidFill>
                  <a:srgbClr val="505050"/>
                </a:solidFill>
                <a:latin typeface="Times New Roman"/>
                <a:cs typeface="Times New Roman"/>
              </a:rPr>
              <a:t>Built-in connectivity to 200+ cloud services, files, databases, web APIs, etc.</a:t>
            </a:r>
          </a:p>
          <a:p>
            <a:pPr marL="12696" marR="38217">
              <a:lnSpc>
                <a:spcPct val="100041"/>
              </a:lnSpc>
            </a:pPr>
            <a:endParaRPr lang="en-US" sz="1999" spc="33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r>
              <a:rPr lang="en-US" sz="1999" spc="33">
                <a:solidFill>
                  <a:srgbClr val="505050"/>
                </a:solidFill>
                <a:latin typeface="Times New Roman"/>
                <a:cs typeface="Times New Roman"/>
              </a:rPr>
              <a:t>Seamless hybrid connectivity to on-premises systems via the On-Premises Data Gateway</a:t>
            </a:r>
          </a:p>
          <a:p>
            <a:pPr marL="12696" marR="38217">
              <a:lnSpc>
                <a:spcPct val="100041"/>
              </a:lnSpc>
            </a:pPr>
            <a:endParaRPr lang="en-US" sz="1999" spc="33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r>
              <a:rPr lang="en-US" sz="1999" spc="33">
                <a:solidFill>
                  <a:srgbClr val="505050"/>
                </a:solidFill>
                <a:latin typeface="Times New Roman"/>
                <a:cs typeface="Times New Roman"/>
              </a:rPr>
              <a:t>Build custom connectors for everyone to leverage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98457" y="3694470"/>
            <a:ext cx="588501" cy="330114"/>
          </a:xfrm>
          <a:prstGeom prst="rect">
            <a:avLst/>
          </a:prstGeom>
        </p:spPr>
        <p:txBody>
          <a:bodyPr wrap="square" lIns="0" tIns="16283" rIns="0" bIns="0" rtlCol="0">
            <a:noAutofit/>
          </a:bodyPr>
          <a:lstStyle/>
          <a:p>
            <a:pPr marL="12696">
              <a:lnSpc>
                <a:spcPts val="2564"/>
              </a:lnSpc>
            </a:pPr>
            <a:endParaRPr sz="2399">
              <a:latin typeface="Times New Roman"/>
              <a:cs typeface="Times New Roman"/>
            </a:endParaRPr>
          </a:p>
        </p:txBody>
      </p:sp>
      <p:sp>
        <p:nvSpPr>
          <p:cNvPr id="56" name="object 3"/>
          <p:cNvSpPr txBox="1"/>
          <p:nvPr/>
        </p:nvSpPr>
        <p:spPr>
          <a:xfrm>
            <a:off x="577002" y="519590"/>
            <a:ext cx="6687169" cy="482474"/>
          </a:xfrm>
          <a:prstGeom prst="rect">
            <a:avLst/>
          </a:prstGeom>
        </p:spPr>
        <p:txBody>
          <a:bodyPr wrap="square" lIns="0" tIns="24124" rIns="0" bIns="0" rtlCol="0">
            <a:noAutofit/>
          </a:bodyPr>
          <a:lstStyle/>
          <a:p>
            <a:pPr marL="12696">
              <a:lnSpc>
                <a:spcPts val="3799"/>
              </a:lnSpc>
            </a:pPr>
            <a:r>
              <a:rPr lang="en-NZ" sz="3599" spc="-50">
                <a:solidFill>
                  <a:srgbClr val="1A1A1A"/>
                </a:solidFill>
                <a:latin typeface="Times New Roman"/>
                <a:cs typeface="Times New Roman"/>
              </a:rPr>
              <a:t>Cloud and on-premises connectivity</a:t>
            </a:r>
            <a:endParaRPr sz="3599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189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object 78"/>
          <p:cNvSpPr/>
          <p:nvPr/>
        </p:nvSpPr>
        <p:spPr>
          <a:xfrm>
            <a:off x="7075677" y="2141557"/>
            <a:ext cx="3210232" cy="1944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79" name="object 79"/>
          <p:cNvSpPr/>
          <p:nvPr/>
        </p:nvSpPr>
        <p:spPr>
          <a:xfrm>
            <a:off x="6885226" y="1868832"/>
            <a:ext cx="3540854" cy="32635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9" name="object 9"/>
          <p:cNvSpPr/>
          <p:nvPr/>
        </p:nvSpPr>
        <p:spPr>
          <a:xfrm>
            <a:off x="5751666" y="2021191"/>
            <a:ext cx="0" cy="3007593"/>
          </a:xfrm>
          <a:custGeom>
            <a:avLst/>
            <a:gdLst/>
            <a:ahLst/>
            <a:cxnLst/>
            <a:rect l="l" t="t" r="r" b="b"/>
            <a:pathLst>
              <a:path h="3008376">
                <a:moveTo>
                  <a:pt x="0" y="0"/>
                </a:moveTo>
                <a:lnTo>
                  <a:pt x="0" y="300837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2899"/>
          </a:p>
        </p:txBody>
      </p:sp>
      <p:sp>
        <p:nvSpPr>
          <p:cNvPr id="8" name="object 8"/>
          <p:cNvSpPr txBox="1"/>
          <p:nvPr/>
        </p:nvSpPr>
        <p:spPr>
          <a:xfrm>
            <a:off x="460598" y="2140938"/>
            <a:ext cx="4945312" cy="2359942"/>
          </a:xfrm>
          <a:prstGeom prst="rect">
            <a:avLst/>
          </a:prstGeom>
        </p:spPr>
        <p:txBody>
          <a:bodyPr wrap="square" lIns="0" tIns="13712" rIns="0" bIns="0" rtlCol="0">
            <a:noAutofit/>
          </a:bodyPr>
          <a:lstStyle/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r>
              <a:rPr sz="1999" spc="33" dirty="0">
                <a:solidFill>
                  <a:srgbClr val="505050"/>
                </a:solidFill>
                <a:latin typeface="Times New Roman"/>
                <a:cs typeface="Times New Roman"/>
              </a:rPr>
              <a:t>Extend applications using custom code</a:t>
            </a:r>
            <a:endParaRPr lang="en-NZ" sz="1999" spc="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endParaRPr sz="1999" spc="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  <a:tabLst>
                <a:tab pos="292012" algn="l"/>
              </a:tabLst>
            </a:pPr>
            <a:r>
              <a:rPr sz="1999" spc="33" dirty="0">
                <a:solidFill>
                  <a:srgbClr val="505050"/>
                </a:solidFill>
                <a:latin typeface="Times New Roman"/>
                <a:cs typeface="Times New Roman"/>
              </a:rPr>
              <a:t>Build custom connectors that everyone can use</a:t>
            </a:r>
            <a:endParaRPr lang="en-NZ" sz="1999" spc="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  <a:tabLst>
                <a:tab pos="292012" algn="l"/>
              </a:tabLst>
            </a:pPr>
            <a:endParaRPr sz="1999" spc="33" dirty="0">
              <a:solidFill>
                <a:srgbClr val="505050"/>
              </a:solidFill>
              <a:latin typeface="Times New Roman"/>
              <a:cs typeface="Times New Roman"/>
            </a:endParaRPr>
          </a:p>
          <a:p>
            <a:pPr marL="355596" marR="38217" indent="-342900">
              <a:lnSpc>
                <a:spcPct val="100041"/>
              </a:lnSpc>
              <a:buFont typeface="Wingdings" panose="05000000000000000000" pitchFamily="2" charset="2"/>
              <a:buChar char="q"/>
            </a:pPr>
            <a:r>
              <a:rPr sz="1999" spc="33" dirty="0">
                <a:solidFill>
                  <a:srgbClr val="505050"/>
                </a:solidFill>
                <a:latin typeface="Times New Roman"/>
                <a:cs typeface="Times New Roman"/>
              </a:rPr>
              <a:t>Write advanced client or server-side logic leveraging Azure Machine Learning,</a:t>
            </a:r>
            <a:r>
              <a:rPr lang="en-NZ" sz="1999" spc="33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lang="en-US" sz="1999" spc="33" dirty="0">
                <a:solidFill>
                  <a:srgbClr val="505050"/>
                </a:solidFill>
                <a:latin typeface="Times New Roman"/>
                <a:cs typeface="Times New Roman"/>
              </a:rPr>
              <a:t>Cognitive Services, Bing APIs, custom code or any service of your choice</a:t>
            </a:r>
          </a:p>
          <a:p>
            <a:pPr marL="299122" marR="187660" indent="-286426">
              <a:lnSpc>
                <a:spcPct val="100041"/>
              </a:lnSpc>
              <a:spcBef>
                <a:spcPts val="1204"/>
              </a:spcBef>
              <a:tabLst>
                <a:tab pos="292012" algn="l"/>
              </a:tabLst>
            </a:pPr>
            <a:endParaRPr sz="1999" dirty="0">
              <a:latin typeface="Times New Roman"/>
              <a:cs typeface="Times New Roman"/>
            </a:endParaRPr>
          </a:p>
        </p:txBody>
      </p:sp>
      <p:sp>
        <p:nvSpPr>
          <p:cNvPr id="80" name="object 3"/>
          <p:cNvSpPr txBox="1"/>
          <p:nvPr/>
        </p:nvSpPr>
        <p:spPr>
          <a:xfrm>
            <a:off x="577002" y="519590"/>
            <a:ext cx="6687169" cy="482474"/>
          </a:xfrm>
          <a:prstGeom prst="rect">
            <a:avLst/>
          </a:prstGeom>
        </p:spPr>
        <p:txBody>
          <a:bodyPr wrap="square" lIns="0" tIns="24124" rIns="0" bIns="0" rtlCol="0">
            <a:noAutofit/>
          </a:bodyPr>
          <a:lstStyle/>
          <a:p>
            <a:pPr marL="12696">
              <a:lnSpc>
                <a:spcPts val="3799"/>
              </a:lnSpc>
            </a:pPr>
            <a:r>
              <a:rPr lang="en-NZ" sz="3599" spc="-50" dirty="0">
                <a:solidFill>
                  <a:srgbClr val="1A1A1A"/>
                </a:solidFill>
                <a:latin typeface="Times New Roman"/>
                <a:cs typeface="Times New Roman"/>
              </a:rPr>
              <a:t>Want custom? Go for it!</a:t>
            </a:r>
            <a:endParaRPr sz="3599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45536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0A400-AC46-4025-9CCF-447690367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1015183"/>
          </a:xfrm>
        </p:spPr>
        <p:txBody>
          <a:bodyPr/>
          <a:lstStyle/>
          <a:p>
            <a:r>
              <a:rPr lang="en-NZ" dirty="0"/>
              <a:t>Scenario/Brief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D75AC-0610-47FC-AD42-B23C3D642A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629747"/>
            <a:ext cx="11653523" cy="2474524"/>
          </a:xfrm>
        </p:spPr>
        <p:txBody>
          <a:bodyPr/>
          <a:lstStyle/>
          <a:p>
            <a:r>
              <a:rPr lang="en-NZ" dirty="0"/>
              <a:t>Imagine you work for an organisation that needs a more streamlined way to track visitors to the main office.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This is what their current visitor sign-in sheet looks like….</a:t>
            </a:r>
          </a:p>
        </p:txBody>
      </p:sp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5F0C649-E93B-4992-9310-D904B3B39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64" b="72793" l="27790" r="40958">
                        <a14:foregroundMark x1="35528" y1="57739" x2="30098" y2="57557"/>
                        <a14:foregroundMark x1="30098" y1="57557" x2="30141" y2="62696"/>
                        <a14:foregroundMark x1="32022" y1="57134" x2="31637" y2="59855"/>
                        <a14:foregroundMark x1="35742" y1="57799" x2="36169" y2="58041"/>
                        <a14:foregroundMark x1="35827" y1="57195" x2="35870" y2="57799"/>
                        <a14:foregroundMark x1="36340" y1="57799" x2="35400" y2="58525"/>
                        <a14:foregroundMark x1="39974" y1="57316" x2="40188" y2="59432"/>
                        <a14:foregroundMark x1="38991" y1="62031" x2="39932" y2="60520"/>
                        <a14:foregroundMark x1="29243" y1="62576" x2="28513" y2="60459"/>
                        <a14:foregroundMark x1="27832" y1="60036" x2="27832" y2="60399"/>
                        <a14:foregroundMark x1="27832" y1="57860" x2="27832" y2="60036"/>
                        <a14:foregroundMark x1="35485" y1="69045" x2="35015" y2="71100"/>
                        <a14:foregroundMark x1="34673" y1="68863" x2="34587" y2="70617"/>
                        <a14:foregroundMark x1="33219" y1="69891" x2="32963" y2="71826"/>
                        <a14:foregroundMark x1="33305" y1="72733" x2="33262" y2="72793"/>
                        <a14:foregroundMark x1="27918" y1="60097" x2="27918" y2="60097"/>
                        <a14:foregroundMark x1="27961" y1="59855" x2="27961" y2="59855"/>
                        <a14:backgroundMark x1="27790" y1="60459" x2="27790" y2="60459"/>
                        <a14:backgroundMark x1="27747" y1="60097" x2="27747" y2="60097"/>
                        <a14:backgroundMark x1="27832" y1="60218" x2="27832" y2="60218"/>
                        <a14:backgroundMark x1="27747" y1="60036" x2="27747" y2="60036"/>
                        <a14:backgroundMark x1="33048" y1="73881" x2="33048" y2="73881"/>
                        <a14:backgroundMark x1="33519" y1="73881" x2="33348" y2="74063"/>
                        <a14:backgroundMark x1="33305" y1="74002" x2="33006" y2="74123"/>
                        <a14:backgroundMark x1="33262" y1="73881" x2="33262" y2="73881"/>
                        <a14:backgroundMark x1="27790" y1="59915" x2="27790" y2="5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36074" r="57327" b="24908"/>
          <a:stretch/>
        </p:blipFill>
        <p:spPr>
          <a:xfrm>
            <a:off x="10478786" y="3727470"/>
            <a:ext cx="1593187" cy="2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773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E41E-1FA5-4F95-B70B-28B22323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968721"/>
            <a:ext cx="11653834" cy="1115453"/>
          </a:xfrm>
        </p:spPr>
        <p:txBody>
          <a:bodyPr/>
          <a:lstStyle/>
          <a:p>
            <a:pPr algn="ctr"/>
            <a:r>
              <a:rPr lang="en-NZ" b="1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ABD06-E2D9-462A-8608-88DB4A6359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2546470"/>
            <a:ext cx="11653523" cy="2806922"/>
          </a:xfrm>
        </p:spPr>
        <p:txBody>
          <a:bodyPr/>
          <a:lstStyle/>
          <a:p>
            <a:pPr marL="0" indent="0" algn="ctr" defTabSz="609493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NZ" spc="50" dirty="0">
                <a:latin typeface="Segoe Light"/>
              </a:rPr>
              <a:t>PowerApps 101</a:t>
            </a:r>
          </a:p>
          <a:p>
            <a:pPr marL="0" indent="0" algn="ctr" defTabSz="609493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NZ" spc="50" dirty="0">
                <a:latin typeface="Segoe Light"/>
              </a:rPr>
              <a:t>Scenario brief and design</a:t>
            </a:r>
          </a:p>
          <a:p>
            <a:pPr marL="0" indent="0" algn="ctr" defTabSz="609493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NZ" spc="50" dirty="0">
                <a:latin typeface="Segoe Light"/>
              </a:rPr>
              <a:t>(Power)Hacking!</a:t>
            </a:r>
          </a:p>
          <a:p>
            <a:pPr marL="0" indent="0" algn="ctr" defTabSz="609493" fontAlgn="base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NZ" spc="50" dirty="0">
                <a:latin typeface="Segoe Light"/>
              </a:rPr>
              <a:t>Present your solution – </a:t>
            </a:r>
            <a:r>
              <a:rPr lang="en-NZ" b="1" spc="50" dirty="0">
                <a:latin typeface="Segoe Light"/>
              </a:rPr>
              <a:t>there will be prizes!</a:t>
            </a:r>
            <a:endParaRPr lang="en-US" b="1" spc="50" dirty="0">
              <a:latin typeface="Segoe Light"/>
            </a:endParaRPr>
          </a:p>
          <a:p>
            <a:endParaRPr lang="en-NZ" dirty="0"/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6B07C6F0-33B2-4341-A379-93E89B4716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948" b="83253" l="44250" r="59855">
                        <a14:foregroundMark x1="44335" y1="64933" x2="44592" y2="66868"/>
                        <a14:foregroundMark x1="57674" y1="66082" x2="57674" y2="66626"/>
                        <a14:foregroundMark x1="58145" y1="68863" x2="56648" y2="66203"/>
                        <a14:foregroundMark x1="58016" y1="69166" x2="54468" y2="72128"/>
                        <a14:foregroundMark x1="57888" y1="70314" x2="55921" y2="72310"/>
                        <a14:foregroundMark x1="53869" y1="67473" x2="53869" y2="67473"/>
                        <a14:foregroundMark x1="53826" y1="66868" x2="53655" y2="67654"/>
                        <a14:foregroundMark x1="49423" y1="67352" x2="46516" y2="71221"/>
                        <a14:foregroundMark x1="50876" y1="79504" x2="50492" y2="79867"/>
                        <a14:foregroundMark x1="52458" y1="78597" x2="52929" y2="79383"/>
                        <a14:foregroundMark x1="51090" y1="81862" x2="51090" y2="81862"/>
                        <a14:foregroundMark x1="54468" y1="59371" x2="54468" y2="59613"/>
                        <a14:foregroundMark x1="53826" y1="59250" x2="53826" y2="59250"/>
                        <a14:foregroundMark x1="54510" y1="58948" x2="54510" y2="58948"/>
                        <a14:foregroundMark x1="53784" y1="59250" x2="53784" y2="59250"/>
                        <a14:foregroundMark x1="53869" y1="59371" x2="53869" y2="59371"/>
                        <a14:foregroundMark x1="53826" y1="62515" x2="53826" y2="62515"/>
                        <a14:foregroundMark x1="53826" y1="62576" x2="53826" y2="62576"/>
                        <a14:foregroundMark x1="53826" y1="62817" x2="53826" y2="62455"/>
                        <a14:foregroundMark x1="53869" y1="62636" x2="53869" y2="62636"/>
                        <a14:foregroundMark x1="53784" y1="63241" x2="54126" y2="64571"/>
                        <a14:foregroundMark x1="55280" y1="67896" x2="55280" y2="67896"/>
                        <a14:foregroundMark x1="54510" y1="61669" x2="54510" y2="62092"/>
                        <a14:foregroundMark x1="54425" y1="60943" x2="54425" y2="61366"/>
                        <a14:foregroundMark x1="54510" y1="60943" x2="54510" y2="61427"/>
                        <a14:foregroundMark x1="53826" y1="59190" x2="53826" y2="59190"/>
                        <a14:foregroundMark x1="53826" y1="59190" x2="53826" y2="59190"/>
                        <a14:foregroundMark x1="53826" y1="59190" x2="53826" y2="59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57014" r="38175" b="13784"/>
          <a:stretch/>
        </p:blipFill>
        <p:spPr>
          <a:xfrm>
            <a:off x="9952798" y="4561556"/>
            <a:ext cx="1851777" cy="2002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FA0087-76EA-41D4-AD3D-B2A99F531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471" y="0"/>
            <a:ext cx="9357058" cy="636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21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17541-4FC9-4CBB-A8A3-A5DEBB92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Some challenges to solve…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9BF6C-EE0A-4454-A1D2-A49AA8AAD2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589809"/>
            <a:ext cx="11653523" cy="48270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The new Health and Safety policy mandates that all personnel are signed in and out of the building in case of emergency.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Karen, the receptionist, works part-time so sometimes the front desk is unoccupied. Staff still need to be notified when they have a visitor. They usually carry their smartphone with them and use a lot of email.</a:t>
            </a:r>
          </a:p>
          <a:p>
            <a:endParaRPr lang="en-NZ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/>
              <a:t>The business will fund a tablet that can be used for visitors to sign in at the reception desk.</a:t>
            </a: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570AD37A-F6F3-4A5A-B725-5B4B315A5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6250" l="10000" r="90000">
                        <a14:foregroundMark x1="49844" y1="8333" x2="40938" y2="10139"/>
                        <a14:foregroundMark x1="40938" y1="10139" x2="40234" y2="10833"/>
                        <a14:foregroundMark x1="76016" y1="41667" x2="80703" y2="61944"/>
                        <a14:foregroundMark x1="80703" y1="61944" x2="78203" y2="66111"/>
                        <a14:foregroundMark x1="77266" y1="44444" x2="77734" y2="52361"/>
                        <a14:foregroundMark x1="77734" y1="52361" x2="75938" y2="45694"/>
                        <a14:foregroundMark x1="75938" y1="45694" x2="73906" y2="53056"/>
                        <a14:foregroundMark x1="73906" y1="53056" x2="75078" y2="61250"/>
                        <a14:foregroundMark x1="75078" y1="61250" x2="79609" y2="63333"/>
                        <a14:foregroundMark x1="79609" y1="63333" x2="77813" y2="70694"/>
                        <a14:foregroundMark x1="77813" y1="70694" x2="72891" y2="76944"/>
                        <a14:foregroundMark x1="78984" y1="41528" x2="81641" y2="55833"/>
                        <a14:foregroundMark x1="81641" y1="55833" x2="81641" y2="61111"/>
                        <a14:foregroundMark x1="30234" y1="44583" x2="26094" y2="49444"/>
                        <a14:foregroundMark x1="26094" y1="49444" x2="23828" y2="56528"/>
                        <a14:foregroundMark x1="23828" y1="56528" x2="23750" y2="58194"/>
                        <a14:foregroundMark x1="27734" y1="44583" x2="22813" y2="45833"/>
                        <a14:foregroundMark x1="22813" y1="45833" x2="21406" y2="48611"/>
                        <a14:foregroundMark x1="35391" y1="44306" x2="35859" y2="52222"/>
                        <a14:foregroundMark x1="35859" y1="52222" x2="36953" y2="56389"/>
                        <a14:foregroundMark x1="60859" y1="44306" x2="60547" y2="52083"/>
                        <a14:foregroundMark x1="60547" y1="52083" x2="57734" y2="57778"/>
                        <a14:foregroundMark x1="57734" y1="57778" x2="56797" y2="58056"/>
                        <a14:foregroundMark x1="45781" y1="41944" x2="46641" y2="44306"/>
                        <a14:foregroundMark x1="52109" y1="46806" x2="51406" y2="46667"/>
                        <a14:foregroundMark x1="61094" y1="90694" x2="63672" y2="96250"/>
                        <a14:foregroundMark x1="63672" y1="96250" x2="61875" y2="87778"/>
                        <a14:foregroundMark x1="18750" y1="56806" x2="18750" y2="56806"/>
                        <a14:foregroundMark x1="18828" y1="57639" x2="18828" y2="57639"/>
                        <a14:foregroundMark x1="17031" y1="50139" x2="17031" y2="50139"/>
                        <a14:foregroundMark x1="20078" y1="71528" x2="20078" y2="71528"/>
                        <a14:foregroundMark x1="23906" y1="79444" x2="23906" y2="79444"/>
                        <a14:foregroundMark x1="34688" y1="91111" x2="34688" y2="91111"/>
                        <a14:foregroundMark x1="74688" y1="87917" x2="74688" y2="87917"/>
                        <a14:foregroundMark x1="17031" y1="49444" x2="17031" y2="49444"/>
                        <a14:foregroundMark x1="17500" y1="48472" x2="17188" y2="49722"/>
                        <a14:backgroundMark x1="19375" y1="57500" x2="19375" y2="57500"/>
                        <a14:backgroundMark x1="19375" y1="56389" x2="19375" y2="56389"/>
                        <a14:backgroundMark x1="19297" y1="55556" x2="19297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3" r="8949"/>
          <a:stretch/>
        </p:blipFill>
        <p:spPr bwMode="auto">
          <a:xfrm>
            <a:off x="9580418" y="5031797"/>
            <a:ext cx="2342343" cy="169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04319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8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8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726744-3550-4CB6-A086-F3403B36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1: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Team Up &amp; Design</a:t>
            </a:r>
          </a:p>
        </p:txBody>
      </p:sp>
      <p:sp>
        <p:nvSpPr>
          <p:cNvPr id="117" name="Text Placeholder 11">
            <a:extLst>
              <a:ext uri="{FF2B5EF4-FFF2-40B4-BE49-F238E27FC236}">
                <a16:creationId xmlns:a16="http://schemas.microsoft.com/office/drawing/2014/main" id="{CFE76FD6-9BC2-4B74-AE87-847C318EA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574" y="653143"/>
            <a:ext cx="5306084" cy="537935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Get into groups of 3 to 4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Get your login cards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Design your user flow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Wireframe your solution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How will your solution solve the business problem?</a:t>
            </a:r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068BB0F-4F03-41AD-9D05-F8265737DE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9944125" y="4813739"/>
            <a:ext cx="2182219" cy="20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8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8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8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9726744-3550-4CB6-A086-F3403B365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4174517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Step 2: 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(Power)Hacking! </a:t>
            </a:r>
          </a:p>
        </p:txBody>
      </p:sp>
      <p:sp>
        <p:nvSpPr>
          <p:cNvPr id="117" name="Text Placeholder 11">
            <a:extLst>
              <a:ext uri="{FF2B5EF4-FFF2-40B4-BE49-F238E27FC236}">
                <a16:creationId xmlns:a16="http://schemas.microsoft.com/office/drawing/2014/main" id="{CFE76FD6-9BC2-4B74-AE87-847C318EA7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Set up your environment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Create a Canvas App</a:t>
            </a:r>
          </a:p>
          <a:p>
            <a:pPr marL="857250" indent="-22860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000000"/>
                </a:solidFill>
                <a:ea typeface="+mn-ea"/>
                <a:cs typeface="+mn-cs"/>
              </a:rPr>
              <a:t>Automate your process with Flow (optional)</a:t>
            </a:r>
          </a:p>
        </p:txBody>
      </p:sp>
      <p:pic>
        <p:nvPicPr>
          <p:cNvPr id="8" name="Picture 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D58000C0-B6ED-4E92-92C7-A86C68A146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948" b="83253" l="44250" r="59855">
                        <a14:foregroundMark x1="44335" y1="64933" x2="44592" y2="66868"/>
                        <a14:foregroundMark x1="57674" y1="66082" x2="57674" y2="66626"/>
                        <a14:foregroundMark x1="58145" y1="68863" x2="56648" y2="66203"/>
                        <a14:foregroundMark x1="58016" y1="69166" x2="54468" y2="72128"/>
                        <a14:foregroundMark x1="57888" y1="70314" x2="55921" y2="72310"/>
                        <a14:foregroundMark x1="53869" y1="67473" x2="53869" y2="67473"/>
                        <a14:foregroundMark x1="53826" y1="66868" x2="53655" y2="67654"/>
                        <a14:foregroundMark x1="49423" y1="67352" x2="46516" y2="71221"/>
                        <a14:foregroundMark x1="50876" y1="79504" x2="50492" y2="79867"/>
                        <a14:foregroundMark x1="52458" y1="78597" x2="52929" y2="79383"/>
                        <a14:foregroundMark x1="51090" y1="81862" x2="51090" y2="81862"/>
                        <a14:foregroundMark x1="54468" y1="59371" x2="54468" y2="59613"/>
                        <a14:foregroundMark x1="53826" y1="59250" x2="53826" y2="59250"/>
                        <a14:foregroundMark x1="54510" y1="58948" x2="54510" y2="58948"/>
                        <a14:foregroundMark x1="53784" y1="59250" x2="53784" y2="59250"/>
                        <a14:foregroundMark x1="53869" y1="59371" x2="53869" y2="59371"/>
                        <a14:foregroundMark x1="53826" y1="62515" x2="53826" y2="62515"/>
                        <a14:foregroundMark x1="53826" y1="62576" x2="53826" y2="62576"/>
                        <a14:foregroundMark x1="53826" y1="62817" x2="53826" y2="62455"/>
                        <a14:foregroundMark x1="53869" y1="62636" x2="53869" y2="62636"/>
                        <a14:foregroundMark x1="53784" y1="63241" x2="54126" y2="64571"/>
                        <a14:foregroundMark x1="55280" y1="67896" x2="55280" y2="67896"/>
                        <a14:foregroundMark x1="54510" y1="61669" x2="54510" y2="62092"/>
                        <a14:foregroundMark x1="54425" y1="60943" x2="54425" y2="61366"/>
                        <a14:foregroundMark x1="54510" y1="60943" x2="54510" y2="61427"/>
                        <a14:foregroundMark x1="53826" y1="59190" x2="53826" y2="59190"/>
                        <a14:foregroundMark x1="53826" y1="59190" x2="53826" y2="59190"/>
                        <a14:foregroundMark x1="53826" y1="59190" x2="53826" y2="59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57014" r="38175" b="13784"/>
          <a:stretch/>
        </p:blipFill>
        <p:spPr>
          <a:xfrm>
            <a:off x="10203814" y="4831662"/>
            <a:ext cx="1851777" cy="200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A12772-C0D5-4A2E-9B56-3FCAA7BC3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Further </a:t>
            </a:r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Learning</a:t>
            </a:r>
            <a:endParaRPr lang="en-US" sz="4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B8C0-DEFC-4993-8081-D09ED69C1D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  <a:hlinkClick r:id="rId2"/>
              </a:rPr>
              <a:t>Microsoft Learning - PowerApps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  <a:hlinkClick r:id="rId3"/>
              </a:rPr>
              <a:t>Microsoft Learning - Flow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  <a:hlinkClick r:id="rId4"/>
              </a:rPr>
              <a:t>edX PowerApps Courses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7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E80A70D-01DE-43E2-B6BF-423797DB9B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64" b="72793" l="27790" r="40958">
                        <a14:foregroundMark x1="35528" y1="57739" x2="30098" y2="57557"/>
                        <a14:foregroundMark x1="30098" y1="57557" x2="30141" y2="62696"/>
                        <a14:foregroundMark x1="32022" y1="57134" x2="31637" y2="59855"/>
                        <a14:foregroundMark x1="35742" y1="57799" x2="36169" y2="58041"/>
                        <a14:foregroundMark x1="35827" y1="57195" x2="35870" y2="57799"/>
                        <a14:foregroundMark x1="36340" y1="57799" x2="35400" y2="58525"/>
                        <a14:foregroundMark x1="39974" y1="57316" x2="40188" y2="59432"/>
                        <a14:foregroundMark x1="38991" y1="62031" x2="39932" y2="60520"/>
                        <a14:foregroundMark x1="29243" y1="62576" x2="28513" y2="60459"/>
                        <a14:foregroundMark x1="27832" y1="60036" x2="27832" y2="60399"/>
                        <a14:foregroundMark x1="27832" y1="57860" x2="27832" y2="60036"/>
                        <a14:foregroundMark x1="35485" y1="69045" x2="35015" y2="71100"/>
                        <a14:foregroundMark x1="34673" y1="68863" x2="34587" y2="70617"/>
                        <a14:foregroundMark x1="33219" y1="69891" x2="32963" y2="71826"/>
                        <a14:foregroundMark x1="33305" y1="72733" x2="33262" y2="72793"/>
                        <a14:foregroundMark x1="27918" y1="60097" x2="27918" y2="60097"/>
                        <a14:foregroundMark x1="27961" y1="59855" x2="27961" y2="59855"/>
                        <a14:backgroundMark x1="27790" y1="60459" x2="27790" y2="60459"/>
                        <a14:backgroundMark x1="27747" y1="60097" x2="27747" y2="60097"/>
                        <a14:backgroundMark x1="27832" y1="60218" x2="27832" y2="60218"/>
                        <a14:backgroundMark x1="27747" y1="60036" x2="27747" y2="60036"/>
                        <a14:backgroundMark x1="33048" y1="73881" x2="33048" y2="73881"/>
                        <a14:backgroundMark x1="33519" y1="73881" x2="33348" y2="74063"/>
                        <a14:backgroundMark x1="33305" y1="74002" x2="33006" y2="74123"/>
                        <a14:backgroundMark x1="33262" y1="73881" x2="33262" y2="73881"/>
                        <a14:backgroundMark x1="27790" y1="59915" x2="27790" y2="5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36074" r="57327" b="24908"/>
          <a:stretch/>
        </p:blipFill>
        <p:spPr>
          <a:xfrm>
            <a:off x="10180336" y="3746520"/>
            <a:ext cx="1593187" cy="2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00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F543D8-300F-45BC-8D55-C7477AE11BF5}"/>
              </a:ext>
            </a:extLst>
          </p:cNvPr>
          <p:cNvSpPr txBox="1">
            <a:spLocks/>
          </p:cNvSpPr>
          <p:nvPr/>
        </p:nvSpPr>
        <p:spPr>
          <a:xfrm>
            <a:off x="369161" y="410387"/>
            <a:ext cx="11410570" cy="440312"/>
          </a:xfrm>
          <a:prstGeom prst="rect">
            <a:avLst/>
          </a:prstGeom>
        </p:spPr>
        <p:txBody>
          <a:bodyPr/>
          <a:lstStyle>
            <a:lvl1pPr marL="0" indent="0" algn="l" defTabSz="1470444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None/>
              <a:defRPr lang="en-US" sz="3200" b="1" kern="1200" dirty="0" smtClean="0">
                <a:solidFill>
                  <a:schemeClr val="bg1"/>
                </a:solidFill>
                <a:latin typeface="Acumen Black" pitchFamily="2" charset="0"/>
                <a:ea typeface="+mn-ea"/>
                <a:cs typeface="Arial" charset="0"/>
              </a:defRPr>
            </a:lvl1pPr>
            <a:lvl2pPr marL="928519" indent="-357637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2000">
                <a:solidFill>
                  <a:schemeClr val="bg1"/>
                </a:solidFill>
                <a:latin typeface="+mn-lt"/>
                <a:cs typeface="+mn-cs"/>
              </a:defRPr>
            </a:lvl2pPr>
            <a:lvl3pPr marL="1428874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3pPr>
            <a:lvl4pPr marL="1999755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4pPr>
            <a:lvl5pPr marL="2572311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5pPr>
            <a:lvl6pPr marL="3055881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6pPr>
            <a:lvl7pPr marL="3539447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7pPr>
            <a:lvl8pPr marL="4023015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8pPr>
            <a:lvl9pPr marL="4506582" indent="-285439" algn="l" defTabSz="114343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6699"/>
              </a:buClr>
              <a:buFont typeface="Wingdings" pitchFamily="2" charset="2"/>
              <a:buChar char="§"/>
              <a:defRPr sz="1700">
                <a:solidFill>
                  <a:schemeClr val="bg1"/>
                </a:solidFill>
                <a:latin typeface="+mn-lt"/>
                <a:cs typeface="+mn-cs"/>
              </a:defRPr>
            </a:lvl9pPr>
          </a:lstStyle>
          <a:p>
            <a:endParaRPr lang="en-NZ" dirty="0">
              <a:solidFill>
                <a:srgbClr val="FCCE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72F3A-8F73-434B-B782-2EF895E4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" y="182880"/>
            <a:ext cx="11653834" cy="1416080"/>
          </a:xfrm>
        </p:spPr>
        <p:txBody>
          <a:bodyPr/>
          <a:lstStyle/>
          <a:p>
            <a:pPr algn="ctr"/>
            <a:r>
              <a:rPr lang="en-NZ" dirty="0"/>
              <a:t>Present your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5BF2B-07FB-4E66-B3AC-7DA45E4AE7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471749"/>
            <a:ext cx="11653523" cy="1514261"/>
          </a:xfrm>
        </p:spPr>
        <p:txBody>
          <a:bodyPr/>
          <a:lstStyle/>
          <a:p>
            <a:pPr algn="ctr" eaLnBrk="0" fontAlgn="base" hangingPunct="0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Segoe UI"/>
              </a:rPr>
              <a:t>Submit your app by sending a link to:</a:t>
            </a:r>
          </a:p>
          <a:p>
            <a:pPr algn="ctr" eaLnBrk="0" fontAlgn="base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Segoe UI"/>
            </a:endParaRPr>
          </a:p>
          <a:p>
            <a:pPr algn="ctr" eaLnBrk="0" fontAlgn="base" hangingPunct="0"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Segoe UI"/>
              </a:rPr>
              <a:t>&lt;Link&gt;</a:t>
            </a:r>
          </a:p>
          <a:p>
            <a:pPr algn="ctr" eaLnBrk="0" fontAlgn="base" hangingPunct="0">
              <a:spcBef>
                <a:spcPct val="0"/>
              </a:spcBef>
            </a:pPr>
            <a:endParaRPr lang="en-US" dirty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8" name="Picture 7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548EF81-DC22-44DB-9826-35E42E4800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3117188" y="4615436"/>
            <a:ext cx="2182219" cy="2013925"/>
          </a:xfrm>
          <a:prstGeom prst="rect">
            <a:avLst/>
          </a:prstGeom>
        </p:spPr>
      </p:pic>
      <p:pic>
        <p:nvPicPr>
          <p:cNvPr id="9" name="Picture 8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D643602-1812-485D-87AA-AFC1FCBDCD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948" b="83253" l="44250" r="59855">
                        <a14:foregroundMark x1="44335" y1="64933" x2="44592" y2="66868"/>
                        <a14:foregroundMark x1="57674" y1="66082" x2="57674" y2="66626"/>
                        <a14:foregroundMark x1="58145" y1="68863" x2="56648" y2="66203"/>
                        <a14:foregroundMark x1="58016" y1="69166" x2="54468" y2="72128"/>
                        <a14:foregroundMark x1="57888" y1="70314" x2="55921" y2="72310"/>
                        <a14:foregroundMark x1="53869" y1="67473" x2="53869" y2="67473"/>
                        <a14:foregroundMark x1="53826" y1="66868" x2="53655" y2="67654"/>
                        <a14:foregroundMark x1="49423" y1="67352" x2="46516" y2="71221"/>
                        <a14:foregroundMark x1="50876" y1="79504" x2="50492" y2="79867"/>
                        <a14:foregroundMark x1="52458" y1="78597" x2="52929" y2="79383"/>
                        <a14:foregroundMark x1="51090" y1="81862" x2="51090" y2="81862"/>
                        <a14:foregroundMark x1="54468" y1="59371" x2="54468" y2="59613"/>
                        <a14:foregroundMark x1="53826" y1="59250" x2="53826" y2="59250"/>
                        <a14:foregroundMark x1="54510" y1="58948" x2="54510" y2="58948"/>
                        <a14:foregroundMark x1="53784" y1="59250" x2="53784" y2="59250"/>
                        <a14:foregroundMark x1="53869" y1="59371" x2="53869" y2="59371"/>
                        <a14:foregroundMark x1="53826" y1="62515" x2="53826" y2="62515"/>
                        <a14:foregroundMark x1="53826" y1="62576" x2="53826" y2="62576"/>
                        <a14:foregroundMark x1="53826" y1="62817" x2="53826" y2="62455"/>
                        <a14:foregroundMark x1="53869" y1="62636" x2="53869" y2="62636"/>
                        <a14:foregroundMark x1="53784" y1="63241" x2="54126" y2="64571"/>
                        <a14:foregroundMark x1="55280" y1="67896" x2="55280" y2="67896"/>
                        <a14:foregroundMark x1="54510" y1="61669" x2="54510" y2="62092"/>
                        <a14:foregroundMark x1="54425" y1="60943" x2="54425" y2="61366"/>
                        <a14:foregroundMark x1="54510" y1="60943" x2="54510" y2="61427"/>
                        <a14:foregroundMark x1="53826" y1="59190" x2="53826" y2="59190"/>
                        <a14:foregroundMark x1="53826" y1="59190" x2="53826" y2="59190"/>
                        <a14:foregroundMark x1="53826" y1="59190" x2="53826" y2="59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57014" r="38175" b="13784"/>
          <a:stretch/>
        </p:blipFill>
        <p:spPr>
          <a:xfrm>
            <a:off x="6892594" y="4687273"/>
            <a:ext cx="1851777" cy="2002704"/>
          </a:xfrm>
          <a:prstGeom prst="rect">
            <a:avLst/>
          </a:prstGeom>
        </p:spPr>
      </p:pic>
      <p:pic>
        <p:nvPicPr>
          <p:cNvPr id="10" name="Picture 9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9B989639-D71E-41B9-98A9-04BD9E261A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64" b="72793" l="27790" r="40958">
                        <a14:foregroundMark x1="35528" y1="57739" x2="30098" y2="57557"/>
                        <a14:foregroundMark x1="30098" y1="57557" x2="30141" y2="62696"/>
                        <a14:foregroundMark x1="32022" y1="57134" x2="31637" y2="59855"/>
                        <a14:foregroundMark x1="35742" y1="57799" x2="36169" y2="58041"/>
                        <a14:foregroundMark x1="35827" y1="57195" x2="35870" y2="57799"/>
                        <a14:foregroundMark x1="36340" y1="57799" x2="35400" y2="58525"/>
                        <a14:foregroundMark x1="39974" y1="57316" x2="40188" y2="59432"/>
                        <a14:foregroundMark x1="38991" y1="62031" x2="39932" y2="60520"/>
                        <a14:foregroundMark x1="29243" y1="62576" x2="28513" y2="60459"/>
                        <a14:foregroundMark x1="27832" y1="60036" x2="27832" y2="60399"/>
                        <a14:foregroundMark x1="27832" y1="57860" x2="27832" y2="60036"/>
                        <a14:foregroundMark x1="35485" y1="69045" x2="35015" y2="71100"/>
                        <a14:foregroundMark x1="34673" y1="68863" x2="34587" y2="70617"/>
                        <a14:foregroundMark x1="33219" y1="69891" x2="32963" y2="71826"/>
                        <a14:foregroundMark x1="33305" y1="72733" x2="33262" y2="72793"/>
                        <a14:foregroundMark x1="27918" y1="60097" x2="27918" y2="60097"/>
                        <a14:foregroundMark x1="27961" y1="59855" x2="27961" y2="59855"/>
                        <a14:backgroundMark x1="27790" y1="60459" x2="27790" y2="60459"/>
                        <a14:backgroundMark x1="27747" y1="60097" x2="27747" y2="60097"/>
                        <a14:backgroundMark x1="27832" y1="60218" x2="27832" y2="60218"/>
                        <a14:backgroundMark x1="27747" y1="60036" x2="27747" y2="60036"/>
                        <a14:backgroundMark x1="33048" y1="73881" x2="33048" y2="73881"/>
                        <a14:backgroundMark x1="33519" y1="73881" x2="33348" y2="74063"/>
                        <a14:backgroundMark x1="33305" y1="74002" x2="33006" y2="74123"/>
                        <a14:backgroundMark x1="33262" y1="73881" x2="33262" y2="73881"/>
                        <a14:backgroundMark x1="27790" y1="59915" x2="27790" y2="5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36074" r="57327" b="24908"/>
          <a:stretch/>
        </p:blipFill>
        <p:spPr>
          <a:xfrm>
            <a:off x="5299407" y="3349332"/>
            <a:ext cx="1593187" cy="2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316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0FF82-4007-49C3-8185-37DC39601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Give your Loudes</a:t>
            </a:r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 Applause to:</a:t>
            </a:r>
            <a:endParaRPr lang="en-US" sz="44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4CC4A-5A00-4888-910D-6F9F59CAAD3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lvl="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Innovative use of Power Apps and/or Flow</a:t>
            </a:r>
          </a:p>
          <a:p>
            <a:pPr marL="342900" lvl="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Creatively solved the business problem</a:t>
            </a:r>
          </a:p>
          <a:p>
            <a:pPr marL="342900" lvl="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 the constraints of the challenge</a:t>
            </a:r>
          </a:p>
          <a:p>
            <a:pPr marL="342900" lvl="0" indent="-228600" defTabSz="91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Flair and wow factor!</a:t>
            </a:r>
          </a:p>
        </p:txBody>
      </p:sp>
    </p:spTree>
    <p:extLst>
      <p:ext uri="{BB962C8B-B14F-4D97-AF65-F5344CB8AC3E}">
        <p14:creationId xmlns:p14="http://schemas.microsoft.com/office/powerpoint/2010/main" val="119143093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6D036B3-CDAB-4826-B676-ED863DFFD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1638066" y="3562232"/>
            <a:ext cx="2182219" cy="2013925"/>
          </a:xfrm>
          <a:prstGeom prst="rect">
            <a:avLst/>
          </a:prstGeom>
        </p:spPr>
      </p:pic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2BAE57A8-0C78-4C21-8D8B-EBC51F5596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948" b="83253" l="44250" r="59855">
                        <a14:foregroundMark x1="44335" y1="64933" x2="44592" y2="66868"/>
                        <a14:foregroundMark x1="57674" y1="66082" x2="57674" y2="66626"/>
                        <a14:foregroundMark x1="58145" y1="68863" x2="56648" y2="66203"/>
                        <a14:foregroundMark x1="58016" y1="69166" x2="54468" y2="72128"/>
                        <a14:foregroundMark x1="57888" y1="70314" x2="55921" y2="72310"/>
                        <a14:foregroundMark x1="53869" y1="67473" x2="53869" y2="67473"/>
                        <a14:foregroundMark x1="53826" y1="66868" x2="53655" y2="67654"/>
                        <a14:foregroundMark x1="49423" y1="67352" x2="46516" y2="71221"/>
                        <a14:foregroundMark x1="50876" y1="79504" x2="50492" y2="79867"/>
                        <a14:foregroundMark x1="52458" y1="78597" x2="52929" y2="79383"/>
                        <a14:foregroundMark x1="51090" y1="81862" x2="51090" y2="81862"/>
                        <a14:foregroundMark x1="54468" y1="59371" x2="54468" y2="59613"/>
                        <a14:foregroundMark x1="53826" y1="59250" x2="53826" y2="59250"/>
                        <a14:foregroundMark x1="54510" y1="58948" x2="54510" y2="58948"/>
                        <a14:foregroundMark x1="53784" y1="59250" x2="53784" y2="59250"/>
                        <a14:foregroundMark x1="53869" y1="59371" x2="53869" y2="59371"/>
                        <a14:foregroundMark x1="53826" y1="62515" x2="53826" y2="62515"/>
                        <a14:foregroundMark x1="53826" y1="62576" x2="53826" y2="62576"/>
                        <a14:foregroundMark x1="53826" y1="62817" x2="53826" y2="62455"/>
                        <a14:foregroundMark x1="53869" y1="62636" x2="53869" y2="62636"/>
                        <a14:foregroundMark x1="53784" y1="63241" x2="54126" y2="64571"/>
                        <a14:foregroundMark x1="55280" y1="67896" x2="55280" y2="67896"/>
                        <a14:foregroundMark x1="54510" y1="61669" x2="54510" y2="62092"/>
                        <a14:foregroundMark x1="54425" y1="60943" x2="54425" y2="61366"/>
                        <a14:foregroundMark x1="54510" y1="60943" x2="54510" y2="61427"/>
                        <a14:foregroundMark x1="53826" y1="59190" x2="53826" y2="59190"/>
                        <a14:foregroundMark x1="53826" y1="59190" x2="53826" y2="59190"/>
                        <a14:foregroundMark x1="53826" y1="59190" x2="53826" y2="593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31" t="57014" r="38175" b="13784"/>
          <a:stretch/>
        </p:blipFill>
        <p:spPr>
          <a:xfrm>
            <a:off x="5391032" y="3910042"/>
            <a:ext cx="1851777" cy="2002704"/>
          </a:xfrm>
          <a:prstGeom prst="rect">
            <a:avLst/>
          </a:prstGeom>
        </p:spPr>
      </p:pic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A262A5A-3C59-4F5E-A52E-5E003E6E68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9964" b="72793" l="27790" r="40958">
                        <a14:foregroundMark x1="35528" y1="57739" x2="30098" y2="57557"/>
                        <a14:foregroundMark x1="30098" y1="57557" x2="30141" y2="62696"/>
                        <a14:foregroundMark x1="32022" y1="57134" x2="31637" y2="59855"/>
                        <a14:foregroundMark x1="35742" y1="57799" x2="36169" y2="58041"/>
                        <a14:foregroundMark x1="35827" y1="57195" x2="35870" y2="57799"/>
                        <a14:foregroundMark x1="36340" y1="57799" x2="35400" y2="58525"/>
                        <a14:foregroundMark x1="39974" y1="57316" x2="40188" y2="59432"/>
                        <a14:foregroundMark x1="38991" y1="62031" x2="39932" y2="60520"/>
                        <a14:foregroundMark x1="29243" y1="62576" x2="28513" y2="60459"/>
                        <a14:foregroundMark x1="27832" y1="60036" x2="27832" y2="60399"/>
                        <a14:foregroundMark x1="27832" y1="57860" x2="27832" y2="60036"/>
                        <a14:foregroundMark x1="35485" y1="69045" x2="35015" y2="71100"/>
                        <a14:foregroundMark x1="34673" y1="68863" x2="34587" y2="70617"/>
                        <a14:foregroundMark x1="33219" y1="69891" x2="32963" y2="71826"/>
                        <a14:foregroundMark x1="33305" y1="72733" x2="33262" y2="72793"/>
                        <a14:foregroundMark x1="27918" y1="60097" x2="27918" y2="60097"/>
                        <a14:foregroundMark x1="27961" y1="59855" x2="27961" y2="59855"/>
                        <a14:backgroundMark x1="27790" y1="60459" x2="27790" y2="60459"/>
                        <a14:backgroundMark x1="27747" y1="60097" x2="27747" y2="60097"/>
                        <a14:backgroundMark x1="27832" y1="60218" x2="27832" y2="60218"/>
                        <a14:backgroundMark x1="27747" y1="60036" x2="27747" y2="60036"/>
                        <a14:backgroundMark x1="33048" y1="73881" x2="33048" y2="73881"/>
                        <a14:backgroundMark x1="33519" y1="73881" x2="33348" y2="74063"/>
                        <a14:backgroundMark x1="33305" y1="74002" x2="33006" y2="74123"/>
                        <a14:backgroundMark x1="33262" y1="73881" x2="33262" y2="73881"/>
                        <a14:backgroundMark x1="27790" y1="59915" x2="27790" y2="5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36074" r="57327" b="24908"/>
          <a:stretch/>
        </p:blipFill>
        <p:spPr>
          <a:xfrm>
            <a:off x="3792236" y="2473928"/>
            <a:ext cx="1593187" cy="2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04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F93C-4626-4C1C-BD94-6A61CECB1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3BDE9604-6249-4850-9137-46C4BDE9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4" b="96250" l="10000" r="90000">
                        <a14:foregroundMark x1="49844" y1="8333" x2="40938" y2="10139"/>
                        <a14:foregroundMark x1="40938" y1="10139" x2="40234" y2="10833"/>
                        <a14:foregroundMark x1="76016" y1="41667" x2="80703" y2="61944"/>
                        <a14:foregroundMark x1="80703" y1="61944" x2="78203" y2="66111"/>
                        <a14:foregroundMark x1="77266" y1="44444" x2="77734" y2="52361"/>
                        <a14:foregroundMark x1="77734" y1="52361" x2="75938" y2="45694"/>
                        <a14:foregroundMark x1="75938" y1="45694" x2="73906" y2="53056"/>
                        <a14:foregroundMark x1="73906" y1="53056" x2="75078" y2="61250"/>
                        <a14:foregroundMark x1="75078" y1="61250" x2="79609" y2="63333"/>
                        <a14:foregroundMark x1="79609" y1="63333" x2="77813" y2="70694"/>
                        <a14:foregroundMark x1="77813" y1="70694" x2="72891" y2="76944"/>
                        <a14:foregroundMark x1="78984" y1="41528" x2="81641" y2="55833"/>
                        <a14:foregroundMark x1="81641" y1="55833" x2="81641" y2="61111"/>
                        <a14:foregroundMark x1="30234" y1="44583" x2="26094" y2="49444"/>
                        <a14:foregroundMark x1="26094" y1="49444" x2="23828" y2="56528"/>
                        <a14:foregroundMark x1="23828" y1="56528" x2="23750" y2="58194"/>
                        <a14:foregroundMark x1="27734" y1="44583" x2="22813" y2="45833"/>
                        <a14:foregroundMark x1="22813" y1="45833" x2="21406" y2="48611"/>
                        <a14:foregroundMark x1="35391" y1="44306" x2="35859" y2="52222"/>
                        <a14:foregroundMark x1="35859" y1="52222" x2="36953" y2="56389"/>
                        <a14:foregroundMark x1="60859" y1="44306" x2="60547" y2="52083"/>
                        <a14:foregroundMark x1="60547" y1="52083" x2="57734" y2="57778"/>
                        <a14:foregroundMark x1="57734" y1="57778" x2="56797" y2="58056"/>
                        <a14:foregroundMark x1="45781" y1="41944" x2="46641" y2="44306"/>
                        <a14:foregroundMark x1="52109" y1="46806" x2="51406" y2="46667"/>
                        <a14:foregroundMark x1="61094" y1="90694" x2="63672" y2="96250"/>
                        <a14:foregroundMark x1="63672" y1="96250" x2="61875" y2="87778"/>
                        <a14:foregroundMark x1="18750" y1="56806" x2="18750" y2="56806"/>
                        <a14:foregroundMark x1="18828" y1="57639" x2="18828" y2="57639"/>
                        <a14:foregroundMark x1="17031" y1="50139" x2="17031" y2="50139"/>
                        <a14:foregroundMark x1="20078" y1="71528" x2="20078" y2="71528"/>
                        <a14:foregroundMark x1="23906" y1="79444" x2="23906" y2="79444"/>
                        <a14:foregroundMark x1="34688" y1="91111" x2="34688" y2="91111"/>
                        <a14:foregroundMark x1="74688" y1="87917" x2="74688" y2="87917"/>
                        <a14:foregroundMark x1="17031" y1="49444" x2="17031" y2="49444"/>
                        <a14:foregroundMark x1="17500" y1="48472" x2="17188" y2="49722"/>
                        <a14:backgroundMark x1="19375" y1="57500" x2="19375" y2="57500"/>
                        <a14:backgroundMark x1="19375" y1="56389" x2="19375" y2="56389"/>
                        <a14:backgroundMark x1="19297" y1="55556" x2="19297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310" y="4622800"/>
            <a:ext cx="3973689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36772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FEFEB-F207-48A2-A2AA-83B7E378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/>
            <a:r>
              <a:rPr lang="en-US" sz="4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Your Hackathon buddies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CD02-52A5-48E0-A04C-9D0978B3092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Vanessa Larsen – Intergen</a:t>
            </a: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Richard Burdes – Datacom</a:t>
            </a: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Paul O’Flaherty – Datacom</a:t>
            </a: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Donald Harman – </a:t>
            </a:r>
            <a:r>
              <a:rPr lang="en-US" dirty="0" err="1">
                <a:solidFill>
                  <a:schemeClr val="tx1"/>
                </a:solidFill>
                <a:ea typeface="+mn-ea"/>
                <a:cs typeface="+mn-cs"/>
              </a:rPr>
              <a:t>Ngāi</a:t>
            </a: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ea typeface="+mn-ea"/>
                <a:cs typeface="+mn-cs"/>
              </a:rPr>
              <a:t>Tahu</a:t>
            </a:r>
            <a:endParaRPr lang="en-US" dirty="0">
              <a:solidFill>
                <a:schemeClr val="tx1"/>
              </a:solidFill>
              <a:ea typeface="+mn-ea"/>
              <a:cs typeface="+mn-cs"/>
            </a:endParaRPr>
          </a:p>
          <a:p>
            <a:pPr indent="-228600" defTabSz="91440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ea typeface="+mn-ea"/>
                <a:cs typeface="+mn-cs"/>
              </a:rPr>
              <a:t>Sudeep Ghatak – Intergen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CD454-D2F1-41FC-81D3-3F6F05B8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759" y="4460318"/>
            <a:ext cx="2182557" cy="201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15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BE41E-1FA5-4F95-B70B-28B22323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968721"/>
            <a:ext cx="11653834" cy="1115453"/>
          </a:xfrm>
        </p:spPr>
        <p:txBody>
          <a:bodyPr/>
          <a:lstStyle/>
          <a:p>
            <a:pPr algn="ctr"/>
            <a:r>
              <a:rPr lang="en-NZ" b="1" dirty="0"/>
              <a:t>Today’s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6ABD06-E2D9-462A-8608-88DB4A6359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2394857"/>
            <a:ext cx="11653523" cy="3439852"/>
          </a:xfrm>
        </p:spPr>
        <p:txBody>
          <a:bodyPr/>
          <a:lstStyle/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>
                <a:latin typeface="Segoe Light"/>
              </a:rPr>
              <a:t>Create a Canvas App</a:t>
            </a:r>
          </a:p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>
                <a:latin typeface="Segoe Light"/>
              </a:rPr>
              <a:t>Connect to data sources</a:t>
            </a:r>
          </a:p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>
                <a:latin typeface="Segoe Light"/>
              </a:rPr>
              <a:t>Filter data</a:t>
            </a:r>
          </a:p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>
                <a:latin typeface="Segoe Light"/>
              </a:rPr>
              <a:t>Work with multiple screens and navigation</a:t>
            </a:r>
          </a:p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 err="1">
                <a:latin typeface="Segoe Light"/>
              </a:rPr>
              <a:t>Customise</a:t>
            </a:r>
            <a:r>
              <a:rPr lang="en-US" spc="50" dirty="0">
                <a:latin typeface="Segoe Light"/>
              </a:rPr>
              <a:t> the user experience</a:t>
            </a:r>
          </a:p>
          <a:p>
            <a:pPr algn="ctr" defTabSz="609493" fontAlgn="base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pc="50" dirty="0">
                <a:latin typeface="Segoe Light"/>
              </a:rPr>
              <a:t>Become a PowerApps superhero!</a:t>
            </a:r>
          </a:p>
        </p:txBody>
      </p:sp>
      <p:pic>
        <p:nvPicPr>
          <p:cNvPr id="5" name="Picture 4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9097F8A-7BED-410D-AD7B-0BB33925CA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964" b="72793" l="27790" r="40958">
                        <a14:foregroundMark x1="35528" y1="57739" x2="30098" y2="57557"/>
                        <a14:foregroundMark x1="30098" y1="57557" x2="30141" y2="62696"/>
                        <a14:foregroundMark x1="32022" y1="57134" x2="31637" y2="59855"/>
                        <a14:foregroundMark x1="35742" y1="57799" x2="36169" y2="58041"/>
                        <a14:foregroundMark x1="35827" y1="57195" x2="35870" y2="57799"/>
                        <a14:foregroundMark x1="36340" y1="57799" x2="35400" y2="58525"/>
                        <a14:foregroundMark x1="39974" y1="57316" x2="40188" y2="59432"/>
                        <a14:foregroundMark x1="38991" y1="62031" x2="39932" y2="60520"/>
                        <a14:foregroundMark x1="29243" y1="62576" x2="28513" y2="60459"/>
                        <a14:foregroundMark x1="27832" y1="60036" x2="27832" y2="60399"/>
                        <a14:foregroundMark x1="27832" y1="57860" x2="27832" y2="60036"/>
                        <a14:foregroundMark x1="35485" y1="69045" x2="35015" y2="71100"/>
                        <a14:foregroundMark x1="34673" y1="68863" x2="34587" y2="70617"/>
                        <a14:foregroundMark x1="33219" y1="69891" x2="32963" y2="71826"/>
                        <a14:foregroundMark x1="33305" y1="72733" x2="33262" y2="72793"/>
                        <a14:foregroundMark x1="27918" y1="60097" x2="27918" y2="60097"/>
                        <a14:foregroundMark x1="27961" y1="59855" x2="27961" y2="59855"/>
                        <a14:backgroundMark x1="27790" y1="60459" x2="27790" y2="60459"/>
                        <a14:backgroundMark x1="27747" y1="60097" x2="27747" y2="60097"/>
                        <a14:backgroundMark x1="27832" y1="60218" x2="27832" y2="60218"/>
                        <a14:backgroundMark x1="27747" y1="60036" x2="27747" y2="60036"/>
                        <a14:backgroundMark x1="33048" y1="73881" x2="33048" y2="73881"/>
                        <a14:backgroundMark x1="33519" y1="73881" x2="33348" y2="74063"/>
                        <a14:backgroundMark x1="33305" y1="74002" x2="33006" y2="74123"/>
                        <a14:backgroundMark x1="33262" y1="73881" x2="33262" y2="73881"/>
                        <a14:backgroundMark x1="27790" y1="59915" x2="27790" y2="59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36074" r="57327" b="24908"/>
          <a:stretch/>
        </p:blipFill>
        <p:spPr>
          <a:xfrm>
            <a:off x="10008834" y="3896458"/>
            <a:ext cx="1593187" cy="267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1637E0D-76A5-4AA6-A31E-8EA29F516D1C}"/>
              </a:ext>
            </a:extLst>
          </p:cNvPr>
          <p:cNvGrpSpPr/>
          <p:nvPr/>
        </p:nvGrpSpPr>
        <p:grpSpPr>
          <a:xfrm>
            <a:off x="8539191" y="2316685"/>
            <a:ext cx="914400" cy="2224631"/>
            <a:chOff x="8422049" y="3505176"/>
            <a:chExt cx="1606189" cy="811302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EB5E4009-8FA8-4EB5-A192-19D537F28840}"/>
                </a:ext>
              </a:extLst>
            </p:cNvPr>
            <p:cNvCxnSpPr/>
            <p:nvPr/>
          </p:nvCxnSpPr>
          <p:spPr>
            <a:xfrm>
              <a:off x="8422049" y="3910826"/>
              <a:ext cx="1606189" cy="0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F813D8E-0F6C-4054-9E3C-013E9B1E7EFC}"/>
                </a:ext>
              </a:extLst>
            </p:cNvPr>
            <p:cNvCxnSpPr/>
            <p:nvPr/>
          </p:nvCxnSpPr>
          <p:spPr>
            <a:xfrm>
              <a:off x="10028238" y="3505176"/>
              <a:ext cx="0" cy="811302"/>
            </a:xfrm>
            <a:prstGeom prst="line">
              <a:avLst/>
            </a:prstGeom>
            <a:ln w="38100" cap="rnd">
              <a:solidFill>
                <a:schemeClr val="accent5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id="{BAB680E5-7144-4F74-9A44-84C483FAE7C1}"/>
              </a:ext>
            </a:extLst>
          </p:cNvPr>
          <p:cNvSpPr/>
          <p:nvPr/>
        </p:nvSpPr>
        <p:spPr bwMode="auto">
          <a:xfrm>
            <a:off x="4775280" y="1559563"/>
            <a:ext cx="3749040" cy="3749040"/>
          </a:xfrm>
          <a:prstGeom prst="ellipse">
            <a:avLst/>
          </a:prstGeom>
          <a:noFill/>
          <a:ln w="381000" cap="rnd">
            <a:solidFill>
              <a:schemeClr val="accent4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5FEEED-50B3-4DEF-BC4D-116C756B7F51}"/>
              </a:ext>
            </a:extLst>
          </p:cNvPr>
          <p:cNvSpPr txBox="1"/>
          <p:nvPr/>
        </p:nvSpPr>
        <p:spPr>
          <a:xfrm>
            <a:off x="9775858" y="2316685"/>
            <a:ext cx="2330705" cy="3258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Dynamics 365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5CDE1AE-841D-4606-8746-21E9192F2765}"/>
              </a:ext>
            </a:extLst>
          </p:cNvPr>
          <p:cNvSpPr txBox="1"/>
          <p:nvPr/>
        </p:nvSpPr>
        <p:spPr>
          <a:xfrm>
            <a:off x="9775858" y="3266068"/>
            <a:ext cx="2330705" cy="3258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Office 365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B254DDB-F7CF-43AD-8756-CE33B085C2C2}"/>
              </a:ext>
            </a:extLst>
          </p:cNvPr>
          <p:cNvSpPr txBox="1"/>
          <p:nvPr/>
        </p:nvSpPr>
        <p:spPr>
          <a:xfrm>
            <a:off x="9775858" y="4215451"/>
            <a:ext cx="2330705" cy="325865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l" defTabSz="9143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Standalone Apps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4465290-A587-4AA9-9889-E3B78EA80B1C}"/>
              </a:ext>
            </a:extLst>
          </p:cNvPr>
          <p:cNvGrpSpPr/>
          <p:nvPr/>
        </p:nvGrpSpPr>
        <p:grpSpPr>
          <a:xfrm>
            <a:off x="4676079" y="1600913"/>
            <a:ext cx="3951470" cy="3927874"/>
            <a:chOff x="4120265" y="1600913"/>
            <a:chExt cx="3951470" cy="392787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275166A-5487-42C7-8A75-CBB971BF9453}"/>
                </a:ext>
              </a:extLst>
            </p:cNvPr>
            <p:cNvSpPr/>
            <p:nvPr/>
          </p:nvSpPr>
          <p:spPr bwMode="auto">
            <a:xfrm>
              <a:off x="4596872" y="4012578"/>
              <a:ext cx="2998258" cy="1291372"/>
            </a:xfrm>
            <a:custGeom>
              <a:avLst/>
              <a:gdLst>
                <a:gd name="connsiteX0" fmla="*/ 593085 w 3007137"/>
                <a:gd name="connsiteY0" fmla="*/ 0 h 1295196"/>
                <a:gd name="connsiteX1" fmla="*/ 611556 w 3007137"/>
                <a:gd name="connsiteY1" fmla="*/ 30892 h 1295196"/>
                <a:gd name="connsiteX2" fmla="*/ 1505543 w 3007137"/>
                <a:gd name="connsiteY2" fmla="*/ 513848 h 1295196"/>
                <a:gd name="connsiteX3" fmla="*/ 2399531 w 3007137"/>
                <a:gd name="connsiteY3" fmla="*/ 30892 h 1295196"/>
                <a:gd name="connsiteX4" fmla="*/ 2414549 w 3007137"/>
                <a:gd name="connsiteY4" fmla="*/ 5774 h 1295196"/>
                <a:gd name="connsiteX5" fmla="*/ 3007137 w 3007137"/>
                <a:gd name="connsiteY5" fmla="*/ 517042 h 1295196"/>
                <a:gd name="connsiteX6" fmla="*/ 2936789 w 3007137"/>
                <a:gd name="connsiteY6" fmla="*/ 612230 h 1295196"/>
                <a:gd name="connsiteX7" fmla="*/ 1505543 w 3007137"/>
                <a:gd name="connsiteY7" fmla="*/ 1295196 h 1295196"/>
                <a:gd name="connsiteX8" fmla="*/ 74297 w 3007137"/>
                <a:gd name="connsiteY8" fmla="*/ 612230 h 1295196"/>
                <a:gd name="connsiteX9" fmla="*/ 0 w 3007137"/>
                <a:gd name="connsiteY9" fmla="*/ 511697 h 129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7137" h="1295196">
                  <a:moveTo>
                    <a:pt x="593085" y="0"/>
                  </a:moveTo>
                  <a:lnTo>
                    <a:pt x="611556" y="30892"/>
                  </a:lnTo>
                  <a:cubicBezTo>
                    <a:pt x="805300" y="322273"/>
                    <a:pt x="1133403" y="513848"/>
                    <a:pt x="1505543" y="513848"/>
                  </a:cubicBezTo>
                  <a:cubicBezTo>
                    <a:pt x="1877684" y="513848"/>
                    <a:pt x="2205786" y="322273"/>
                    <a:pt x="2399531" y="30892"/>
                  </a:cubicBezTo>
                  <a:lnTo>
                    <a:pt x="2414549" y="5774"/>
                  </a:lnTo>
                  <a:lnTo>
                    <a:pt x="3007137" y="517042"/>
                  </a:lnTo>
                  <a:lnTo>
                    <a:pt x="2936789" y="612230"/>
                  </a:lnTo>
                  <a:cubicBezTo>
                    <a:pt x="2596593" y="1029335"/>
                    <a:pt x="2081752" y="1295196"/>
                    <a:pt x="1505543" y="1295196"/>
                  </a:cubicBezTo>
                  <a:cubicBezTo>
                    <a:pt x="929334" y="1295196"/>
                    <a:pt x="414493" y="1029335"/>
                    <a:pt x="74297" y="612230"/>
                  </a:cubicBezTo>
                  <a:lnTo>
                    <a:pt x="0" y="511697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242565A-1A1D-4E7B-A583-4896305B0223}"/>
                </a:ext>
              </a:extLst>
            </p:cNvPr>
            <p:cNvSpPr/>
            <p:nvPr/>
          </p:nvSpPr>
          <p:spPr bwMode="auto">
            <a:xfrm>
              <a:off x="4120265" y="160091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34" tIns="143387" rIns="179234" bIns="143387" numCol="1" spcCol="0" rtlCol="0" fromWordArt="0" anchor="ctr" anchorCtr="0" forceAA="0" compatLnSpc="1">
              <a:prstTxWarp prst="textArchDown">
                <a:avLst>
                  <a:gd name="adj" fmla="val 1856160"/>
                </a:avLst>
              </a:prstTxWarp>
              <a:noAutofit/>
            </a:bodyPr>
            <a:lstStyle/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              Microsoft Flow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F9CDBF3-8E1E-4821-AF2D-675D6B0D181C}"/>
              </a:ext>
            </a:extLst>
          </p:cNvPr>
          <p:cNvGrpSpPr/>
          <p:nvPr/>
        </p:nvGrpSpPr>
        <p:grpSpPr>
          <a:xfrm>
            <a:off x="4687877" y="1453265"/>
            <a:ext cx="3927874" cy="3951470"/>
            <a:chOff x="4132063" y="1453265"/>
            <a:chExt cx="3927874" cy="395147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66A1885-2A63-4A59-AAA0-964707D9347C}"/>
                </a:ext>
              </a:extLst>
            </p:cNvPr>
            <p:cNvSpPr/>
            <p:nvPr/>
          </p:nvSpPr>
          <p:spPr bwMode="auto">
            <a:xfrm>
              <a:off x="4241210" y="1554050"/>
              <a:ext cx="1831931" cy="2931979"/>
            </a:xfrm>
            <a:custGeom>
              <a:avLst/>
              <a:gdLst>
                <a:gd name="connsiteX0" fmla="*/ 1831931 w 1831931"/>
                <a:gd name="connsiteY0" fmla="*/ 0 h 2931979"/>
                <a:gd name="connsiteX1" fmla="*/ 1831931 w 1831931"/>
                <a:gd name="connsiteY1" fmla="*/ 781355 h 2931979"/>
                <a:gd name="connsiteX2" fmla="*/ 1744560 w 1831931"/>
                <a:gd name="connsiteY2" fmla="*/ 785838 h 2931979"/>
                <a:gd name="connsiteX3" fmla="*/ 776678 w 1831931"/>
                <a:gd name="connsiteY3" fmla="*/ 1875592 h 2931979"/>
                <a:gd name="connsiteX4" fmla="*/ 906801 w 1831931"/>
                <a:gd name="connsiteY4" fmla="*/ 2397729 h 2931979"/>
                <a:gd name="connsiteX5" fmla="*/ 918514 w 1831931"/>
                <a:gd name="connsiteY5" fmla="*/ 2417320 h 2931979"/>
                <a:gd name="connsiteX6" fmla="*/ 321997 w 1831931"/>
                <a:gd name="connsiteY6" fmla="*/ 2931979 h 2931979"/>
                <a:gd name="connsiteX7" fmla="*/ 316769 w 1831931"/>
                <a:gd name="connsiteY7" fmla="*/ 2924905 h 2931979"/>
                <a:gd name="connsiteX8" fmla="*/ 0 w 1831931"/>
                <a:gd name="connsiteY8" fmla="*/ 1875591 h 2931979"/>
                <a:gd name="connsiteX9" fmla="*/ 1665149 w 1831931"/>
                <a:gd name="connsiteY9" fmla="*/ 8522 h 293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1" h="2931979">
                  <a:moveTo>
                    <a:pt x="1831931" y="0"/>
                  </a:moveTo>
                  <a:lnTo>
                    <a:pt x="1831931" y="781355"/>
                  </a:lnTo>
                  <a:lnTo>
                    <a:pt x="1744560" y="785838"/>
                  </a:lnTo>
                  <a:cubicBezTo>
                    <a:pt x="1200915" y="841934"/>
                    <a:pt x="776678" y="1308425"/>
                    <a:pt x="776678" y="1875592"/>
                  </a:cubicBezTo>
                  <a:cubicBezTo>
                    <a:pt x="776678" y="2064648"/>
                    <a:pt x="823816" y="2242517"/>
                    <a:pt x="906801" y="2397729"/>
                  </a:cubicBezTo>
                  <a:lnTo>
                    <a:pt x="918514" y="2417320"/>
                  </a:lnTo>
                  <a:lnTo>
                    <a:pt x="321997" y="2931979"/>
                  </a:lnTo>
                  <a:lnTo>
                    <a:pt x="316769" y="2924905"/>
                  </a:lnTo>
                  <a:cubicBezTo>
                    <a:pt x="116778" y="2625372"/>
                    <a:pt x="0" y="2264281"/>
                    <a:pt x="0" y="1875591"/>
                  </a:cubicBezTo>
                  <a:cubicBezTo>
                    <a:pt x="0" y="903868"/>
                    <a:pt x="729860" y="104631"/>
                    <a:pt x="1665149" y="8522"/>
                  </a:cubicBez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0C9D718-E479-4C25-AAC2-AB0C006730A0}"/>
                </a:ext>
              </a:extLst>
            </p:cNvPr>
            <p:cNvSpPr/>
            <p:nvPr/>
          </p:nvSpPr>
          <p:spPr bwMode="auto">
            <a:xfrm rot="1782234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34" tIns="143387" rIns="179234" bIns="143387" numCol="1" spcCol="0" rtlCol="0" fromWordArt="0" anchor="ctr" anchorCtr="0" forceAA="0" compatLnSpc="1">
              <a:prstTxWarp prst="textArchUp">
                <a:avLst>
                  <a:gd name="adj" fmla="val 14358182"/>
                </a:avLst>
              </a:prstTxWarp>
              <a:noAutofit/>
            </a:bodyPr>
            <a:lstStyle/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PowerApps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6716E0-4731-4DC6-8DF8-821A6DCD9A82}"/>
              </a:ext>
            </a:extLst>
          </p:cNvPr>
          <p:cNvGrpSpPr/>
          <p:nvPr/>
        </p:nvGrpSpPr>
        <p:grpSpPr>
          <a:xfrm>
            <a:off x="4687877" y="1453265"/>
            <a:ext cx="3927874" cy="3951470"/>
            <a:chOff x="4132063" y="1453265"/>
            <a:chExt cx="3927874" cy="3951470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69F507C-2D59-4F2B-97D0-201271C922E8}"/>
                </a:ext>
              </a:extLst>
            </p:cNvPr>
            <p:cNvSpPr/>
            <p:nvPr/>
          </p:nvSpPr>
          <p:spPr bwMode="auto">
            <a:xfrm>
              <a:off x="6118860" y="1554050"/>
              <a:ext cx="1831930" cy="2937323"/>
            </a:xfrm>
            <a:custGeom>
              <a:avLst/>
              <a:gdLst>
                <a:gd name="connsiteX0" fmla="*/ 0 w 1831930"/>
                <a:gd name="connsiteY0" fmla="*/ 0 h 2937323"/>
                <a:gd name="connsiteX1" fmla="*/ 166782 w 1831930"/>
                <a:gd name="connsiteY1" fmla="*/ 8522 h 2937323"/>
                <a:gd name="connsiteX2" fmla="*/ 1831930 w 1831930"/>
                <a:gd name="connsiteY2" fmla="*/ 1875591 h 2937323"/>
                <a:gd name="connsiteX3" fmla="*/ 1515161 w 1831930"/>
                <a:gd name="connsiteY3" fmla="*/ 2924905 h 2937323"/>
                <a:gd name="connsiteX4" fmla="*/ 1505984 w 1831930"/>
                <a:gd name="connsiteY4" fmla="*/ 2937323 h 2937323"/>
                <a:gd name="connsiteX5" fmla="*/ 909964 w 1831930"/>
                <a:gd name="connsiteY5" fmla="*/ 2423094 h 2937323"/>
                <a:gd name="connsiteX6" fmla="*/ 925130 w 1831930"/>
                <a:gd name="connsiteY6" fmla="*/ 2397729 h 2937323"/>
                <a:gd name="connsiteX7" fmla="*/ 1055252 w 1831930"/>
                <a:gd name="connsiteY7" fmla="*/ 1875592 h 2937323"/>
                <a:gd name="connsiteX8" fmla="*/ 87371 w 1831930"/>
                <a:gd name="connsiteY8" fmla="*/ 785838 h 2937323"/>
                <a:gd name="connsiteX9" fmla="*/ 0 w 1831930"/>
                <a:gd name="connsiteY9" fmla="*/ 781355 h 293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1930" h="2937323">
                  <a:moveTo>
                    <a:pt x="0" y="0"/>
                  </a:moveTo>
                  <a:lnTo>
                    <a:pt x="166782" y="8522"/>
                  </a:lnTo>
                  <a:cubicBezTo>
                    <a:pt x="1102071" y="104631"/>
                    <a:pt x="1831930" y="903868"/>
                    <a:pt x="1831930" y="1875591"/>
                  </a:cubicBezTo>
                  <a:cubicBezTo>
                    <a:pt x="1831930" y="2264281"/>
                    <a:pt x="1715153" y="2625372"/>
                    <a:pt x="1515161" y="2924905"/>
                  </a:cubicBezTo>
                  <a:lnTo>
                    <a:pt x="1505984" y="2937323"/>
                  </a:lnTo>
                  <a:lnTo>
                    <a:pt x="909964" y="2423094"/>
                  </a:lnTo>
                  <a:lnTo>
                    <a:pt x="925130" y="2397729"/>
                  </a:lnTo>
                  <a:cubicBezTo>
                    <a:pt x="1008115" y="2242517"/>
                    <a:pt x="1055252" y="2064648"/>
                    <a:pt x="1055252" y="1875592"/>
                  </a:cubicBezTo>
                  <a:cubicBezTo>
                    <a:pt x="1055252" y="1308425"/>
                    <a:pt x="631016" y="841934"/>
                    <a:pt x="87371" y="785838"/>
                  </a:cubicBezTo>
                  <a:lnTo>
                    <a:pt x="0" y="781355"/>
                  </a:lnTo>
                  <a:close/>
                </a:path>
              </a:pathLst>
            </a:custGeom>
            <a:solidFill>
              <a:schemeClr val="bg2"/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DA51A8-763C-4BE0-A770-BF40FF077ABE}"/>
                </a:ext>
              </a:extLst>
            </p:cNvPr>
            <p:cNvSpPr/>
            <p:nvPr/>
          </p:nvSpPr>
          <p:spPr bwMode="auto">
            <a:xfrm rot="3882420">
              <a:off x="4120265" y="1465063"/>
              <a:ext cx="3951470" cy="3927874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1" vertOverflow="overflow" horzOverflow="overflow" vert="horz" wrap="square" lIns="179234" tIns="143387" rIns="179234" bIns="143387" numCol="1" spcCol="0" rtlCol="0" fromWordArt="0" anchor="ctr" anchorCtr="0" forceAA="0" compatLnSpc="1">
              <a:prstTxWarp prst="textArchUp">
                <a:avLst>
                  <a:gd name="adj" fmla="val 14900535"/>
                </a:avLst>
              </a:prstTxWarp>
              <a:noAutofit/>
            </a:bodyPr>
            <a:lstStyle/>
            <a:p>
              <a:pPr marL="0" marR="0" lvl="0" indent="0" algn="l" defTabSz="913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205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Power BI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DCDE213-A1AB-486E-A074-6FBFEE107C33}"/>
              </a:ext>
            </a:extLst>
          </p:cNvPr>
          <p:cNvGrpSpPr/>
          <p:nvPr/>
        </p:nvGrpSpPr>
        <p:grpSpPr>
          <a:xfrm>
            <a:off x="5282744" y="4471473"/>
            <a:ext cx="703088" cy="703088"/>
            <a:chOff x="4726930" y="4471473"/>
            <a:chExt cx="703088" cy="7030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39904AC-5AC8-4398-A3BB-E711CC1C18D8}"/>
                </a:ext>
              </a:extLst>
            </p:cNvPr>
            <p:cNvSpPr/>
            <p:nvPr/>
          </p:nvSpPr>
          <p:spPr bwMode="auto">
            <a:xfrm>
              <a:off x="4726930" y="4471473"/>
              <a:ext cx="703088" cy="703088"/>
            </a:xfrm>
            <a:prstGeom prst="ellipse">
              <a:avLst/>
            </a:prstGeom>
            <a:solidFill>
              <a:srgbClr val="F1EF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602399-F02A-41AA-8404-EE78AC758454}"/>
                </a:ext>
              </a:extLst>
            </p:cNvPr>
            <p:cNvGrpSpPr/>
            <p:nvPr/>
          </p:nvGrpSpPr>
          <p:grpSpPr>
            <a:xfrm>
              <a:off x="4902990" y="4689695"/>
              <a:ext cx="350968" cy="266644"/>
              <a:chOff x="-1146792" y="678443"/>
              <a:chExt cx="1017587" cy="773113"/>
            </a:xfrm>
            <a:solidFill>
              <a:schemeClr val="accent5"/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7A21D2E9-A1E1-44CB-8CAC-6248A09A8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46792" y="678443"/>
                <a:ext cx="1017587" cy="669925"/>
              </a:xfrm>
              <a:custGeom>
                <a:avLst/>
                <a:gdLst>
                  <a:gd name="T0" fmla="*/ 30 w 737"/>
                  <a:gd name="T1" fmla="*/ 326 h 478"/>
                  <a:gd name="T2" fmla="*/ 30 w 737"/>
                  <a:gd name="T3" fmla="*/ 87 h 478"/>
                  <a:gd name="T4" fmla="*/ 87 w 737"/>
                  <a:gd name="T5" fmla="*/ 30 h 478"/>
                  <a:gd name="T6" fmla="*/ 650 w 737"/>
                  <a:gd name="T7" fmla="*/ 30 h 478"/>
                  <a:gd name="T8" fmla="*/ 707 w 737"/>
                  <a:gd name="T9" fmla="*/ 87 h 478"/>
                  <a:gd name="T10" fmla="*/ 707 w 737"/>
                  <a:gd name="T11" fmla="*/ 391 h 478"/>
                  <a:gd name="T12" fmla="*/ 650 w 737"/>
                  <a:gd name="T13" fmla="*/ 448 h 478"/>
                  <a:gd name="T14" fmla="*/ 390 w 737"/>
                  <a:gd name="T15" fmla="*/ 448 h 478"/>
                  <a:gd name="T16" fmla="*/ 390 w 737"/>
                  <a:gd name="T17" fmla="*/ 478 h 478"/>
                  <a:gd name="T18" fmla="*/ 650 w 737"/>
                  <a:gd name="T19" fmla="*/ 478 h 478"/>
                  <a:gd name="T20" fmla="*/ 737 w 737"/>
                  <a:gd name="T21" fmla="*/ 391 h 478"/>
                  <a:gd name="T22" fmla="*/ 737 w 737"/>
                  <a:gd name="T23" fmla="*/ 87 h 478"/>
                  <a:gd name="T24" fmla="*/ 650 w 737"/>
                  <a:gd name="T25" fmla="*/ 0 h 478"/>
                  <a:gd name="T26" fmla="*/ 87 w 737"/>
                  <a:gd name="T27" fmla="*/ 0 h 478"/>
                  <a:gd name="T28" fmla="*/ 0 w 737"/>
                  <a:gd name="T29" fmla="*/ 87 h 478"/>
                  <a:gd name="T30" fmla="*/ 0 w 737"/>
                  <a:gd name="T31" fmla="*/ 326 h 478"/>
                  <a:gd name="T32" fmla="*/ 30 w 737"/>
                  <a:gd name="T33" fmla="*/ 326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7" h="478">
                    <a:moveTo>
                      <a:pt x="30" y="326"/>
                    </a:moveTo>
                    <a:cubicBezTo>
                      <a:pt x="30" y="87"/>
                      <a:pt x="30" y="87"/>
                      <a:pt x="30" y="87"/>
                    </a:cubicBezTo>
                    <a:cubicBezTo>
                      <a:pt x="30" y="56"/>
                      <a:pt x="55" y="30"/>
                      <a:pt x="87" y="30"/>
                    </a:cubicBezTo>
                    <a:cubicBezTo>
                      <a:pt x="650" y="30"/>
                      <a:pt x="650" y="30"/>
                      <a:pt x="650" y="30"/>
                    </a:cubicBezTo>
                    <a:cubicBezTo>
                      <a:pt x="682" y="30"/>
                      <a:pt x="707" y="56"/>
                      <a:pt x="707" y="87"/>
                    </a:cubicBezTo>
                    <a:cubicBezTo>
                      <a:pt x="707" y="391"/>
                      <a:pt x="707" y="391"/>
                      <a:pt x="707" y="391"/>
                    </a:cubicBezTo>
                    <a:cubicBezTo>
                      <a:pt x="707" y="423"/>
                      <a:pt x="682" y="448"/>
                      <a:pt x="650" y="448"/>
                    </a:cubicBezTo>
                    <a:cubicBezTo>
                      <a:pt x="390" y="448"/>
                      <a:pt x="390" y="448"/>
                      <a:pt x="390" y="448"/>
                    </a:cubicBezTo>
                    <a:cubicBezTo>
                      <a:pt x="390" y="478"/>
                      <a:pt x="390" y="478"/>
                      <a:pt x="390" y="478"/>
                    </a:cubicBezTo>
                    <a:cubicBezTo>
                      <a:pt x="650" y="478"/>
                      <a:pt x="650" y="478"/>
                      <a:pt x="650" y="478"/>
                    </a:cubicBezTo>
                    <a:cubicBezTo>
                      <a:pt x="698" y="478"/>
                      <a:pt x="737" y="439"/>
                      <a:pt x="737" y="391"/>
                    </a:cubicBezTo>
                    <a:cubicBezTo>
                      <a:pt x="737" y="87"/>
                      <a:pt x="737" y="87"/>
                      <a:pt x="737" y="87"/>
                    </a:cubicBezTo>
                    <a:cubicBezTo>
                      <a:pt x="737" y="39"/>
                      <a:pt x="698" y="0"/>
                      <a:pt x="650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39" y="0"/>
                      <a:pt x="0" y="39"/>
                      <a:pt x="0" y="87"/>
                    </a:cubicBezTo>
                    <a:cubicBezTo>
                      <a:pt x="0" y="326"/>
                      <a:pt x="0" y="326"/>
                      <a:pt x="0" y="326"/>
                    </a:cubicBezTo>
                    <a:lnTo>
                      <a:pt x="30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2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D91445F0-9509-494A-ACEA-0F659599DB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46792" y="845131"/>
                <a:ext cx="777875" cy="606425"/>
              </a:xfrm>
              <a:custGeom>
                <a:avLst/>
                <a:gdLst>
                  <a:gd name="T0" fmla="*/ 391 w 564"/>
                  <a:gd name="T1" fmla="*/ 147 h 433"/>
                  <a:gd name="T2" fmla="*/ 417 w 564"/>
                  <a:gd name="T3" fmla="*/ 173 h 433"/>
                  <a:gd name="T4" fmla="*/ 538 w 564"/>
                  <a:gd name="T5" fmla="*/ 173 h 433"/>
                  <a:gd name="T6" fmla="*/ 564 w 564"/>
                  <a:gd name="T7" fmla="*/ 147 h 433"/>
                  <a:gd name="T8" fmla="*/ 564 w 564"/>
                  <a:gd name="T9" fmla="*/ 26 h 433"/>
                  <a:gd name="T10" fmla="*/ 538 w 564"/>
                  <a:gd name="T11" fmla="*/ 0 h 433"/>
                  <a:gd name="T12" fmla="*/ 417 w 564"/>
                  <a:gd name="T13" fmla="*/ 0 h 433"/>
                  <a:gd name="T14" fmla="*/ 391 w 564"/>
                  <a:gd name="T15" fmla="*/ 26 h 433"/>
                  <a:gd name="T16" fmla="*/ 391 w 564"/>
                  <a:gd name="T17" fmla="*/ 65 h 433"/>
                  <a:gd name="T18" fmla="*/ 342 w 564"/>
                  <a:gd name="T19" fmla="*/ 65 h 433"/>
                  <a:gd name="T20" fmla="*/ 297 w 564"/>
                  <a:gd name="T21" fmla="*/ 97 h 433"/>
                  <a:gd name="T22" fmla="*/ 223 w 564"/>
                  <a:gd name="T23" fmla="*/ 322 h 433"/>
                  <a:gd name="T24" fmla="*/ 219 w 564"/>
                  <a:gd name="T25" fmla="*/ 325 h 433"/>
                  <a:gd name="T26" fmla="*/ 173 w 564"/>
                  <a:gd name="T27" fmla="*/ 325 h 433"/>
                  <a:gd name="T28" fmla="*/ 173 w 564"/>
                  <a:gd name="T29" fmla="*/ 286 h 433"/>
                  <a:gd name="T30" fmla="*/ 147 w 564"/>
                  <a:gd name="T31" fmla="*/ 260 h 433"/>
                  <a:gd name="T32" fmla="*/ 26 w 564"/>
                  <a:gd name="T33" fmla="*/ 260 h 433"/>
                  <a:gd name="T34" fmla="*/ 0 w 564"/>
                  <a:gd name="T35" fmla="*/ 286 h 433"/>
                  <a:gd name="T36" fmla="*/ 0 w 564"/>
                  <a:gd name="T37" fmla="*/ 407 h 433"/>
                  <a:gd name="T38" fmla="*/ 26 w 564"/>
                  <a:gd name="T39" fmla="*/ 433 h 433"/>
                  <a:gd name="T40" fmla="*/ 147 w 564"/>
                  <a:gd name="T41" fmla="*/ 433 h 433"/>
                  <a:gd name="T42" fmla="*/ 173 w 564"/>
                  <a:gd name="T43" fmla="*/ 407 h 433"/>
                  <a:gd name="T44" fmla="*/ 173 w 564"/>
                  <a:gd name="T45" fmla="*/ 368 h 433"/>
                  <a:gd name="T46" fmla="*/ 219 w 564"/>
                  <a:gd name="T47" fmla="*/ 368 h 433"/>
                  <a:gd name="T48" fmla="*/ 264 w 564"/>
                  <a:gd name="T49" fmla="*/ 336 h 433"/>
                  <a:gd name="T50" fmla="*/ 338 w 564"/>
                  <a:gd name="T51" fmla="*/ 111 h 433"/>
                  <a:gd name="T52" fmla="*/ 342 w 564"/>
                  <a:gd name="T53" fmla="*/ 108 h 433"/>
                  <a:gd name="T54" fmla="*/ 391 w 564"/>
                  <a:gd name="T55" fmla="*/ 108 h 433"/>
                  <a:gd name="T56" fmla="*/ 391 w 564"/>
                  <a:gd name="T57" fmla="*/ 147 h 433"/>
                  <a:gd name="T58" fmla="*/ 129 w 564"/>
                  <a:gd name="T59" fmla="*/ 390 h 433"/>
                  <a:gd name="T60" fmla="*/ 43 w 564"/>
                  <a:gd name="T61" fmla="*/ 390 h 433"/>
                  <a:gd name="T62" fmla="*/ 43 w 564"/>
                  <a:gd name="T63" fmla="*/ 303 h 433"/>
                  <a:gd name="T64" fmla="*/ 129 w 564"/>
                  <a:gd name="T65" fmla="*/ 303 h 433"/>
                  <a:gd name="T66" fmla="*/ 129 w 564"/>
                  <a:gd name="T67" fmla="*/ 390 h 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4" h="433">
                    <a:moveTo>
                      <a:pt x="391" y="147"/>
                    </a:moveTo>
                    <a:cubicBezTo>
                      <a:pt x="391" y="162"/>
                      <a:pt x="403" y="173"/>
                      <a:pt x="417" y="173"/>
                    </a:cubicBezTo>
                    <a:cubicBezTo>
                      <a:pt x="538" y="173"/>
                      <a:pt x="538" y="173"/>
                      <a:pt x="538" y="173"/>
                    </a:cubicBezTo>
                    <a:cubicBezTo>
                      <a:pt x="552" y="173"/>
                      <a:pt x="564" y="162"/>
                      <a:pt x="564" y="147"/>
                    </a:cubicBezTo>
                    <a:cubicBezTo>
                      <a:pt x="564" y="26"/>
                      <a:pt x="564" y="26"/>
                      <a:pt x="564" y="26"/>
                    </a:cubicBezTo>
                    <a:cubicBezTo>
                      <a:pt x="564" y="11"/>
                      <a:pt x="552" y="0"/>
                      <a:pt x="538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03" y="0"/>
                      <a:pt x="391" y="11"/>
                      <a:pt x="391" y="26"/>
                    </a:cubicBezTo>
                    <a:cubicBezTo>
                      <a:pt x="391" y="65"/>
                      <a:pt x="391" y="65"/>
                      <a:pt x="391" y="65"/>
                    </a:cubicBezTo>
                    <a:cubicBezTo>
                      <a:pt x="342" y="65"/>
                      <a:pt x="342" y="65"/>
                      <a:pt x="342" y="65"/>
                    </a:cubicBezTo>
                    <a:cubicBezTo>
                      <a:pt x="322" y="65"/>
                      <a:pt x="304" y="78"/>
                      <a:pt x="297" y="97"/>
                    </a:cubicBezTo>
                    <a:cubicBezTo>
                      <a:pt x="223" y="322"/>
                      <a:pt x="223" y="322"/>
                      <a:pt x="223" y="322"/>
                    </a:cubicBezTo>
                    <a:cubicBezTo>
                      <a:pt x="222" y="324"/>
                      <a:pt x="221" y="325"/>
                      <a:pt x="219" y="325"/>
                    </a:cubicBezTo>
                    <a:cubicBezTo>
                      <a:pt x="173" y="325"/>
                      <a:pt x="173" y="325"/>
                      <a:pt x="173" y="325"/>
                    </a:cubicBezTo>
                    <a:cubicBezTo>
                      <a:pt x="173" y="286"/>
                      <a:pt x="173" y="286"/>
                      <a:pt x="173" y="286"/>
                    </a:cubicBezTo>
                    <a:cubicBezTo>
                      <a:pt x="173" y="272"/>
                      <a:pt x="161" y="260"/>
                      <a:pt x="147" y="260"/>
                    </a:cubicBezTo>
                    <a:cubicBezTo>
                      <a:pt x="26" y="260"/>
                      <a:pt x="26" y="260"/>
                      <a:pt x="26" y="260"/>
                    </a:cubicBezTo>
                    <a:cubicBezTo>
                      <a:pt x="11" y="260"/>
                      <a:pt x="0" y="272"/>
                      <a:pt x="0" y="28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22"/>
                      <a:pt x="11" y="433"/>
                      <a:pt x="26" y="433"/>
                    </a:cubicBezTo>
                    <a:cubicBezTo>
                      <a:pt x="147" y="433"/>
                      <a:pt x="147" y="433"/>
                      <a:pt x="147" y="433"/>
                    </a:cubicBezTo>
                    <a:cubicBezTo>
                      <a:pt x="161" y="433"/>
                      <a:pt x="173" y="422"/>
                      <a:pt x="173" y="407"/>
                    </a:cubicBezTo>
                    <a:cubicBezTo>
                      <a:pt x="173" y="368"/>
                      <a:pt x="173" y="368"/>
                      <a:pt x="173" y="368"/>
                    </a:cubicBezTo>
                    <a:cubicBezTo>
                      <a:pt x="219" y="368"/>
                      <a:pt x="219" y="368"/>
                      <a:pt x="219" y="368"/>
                    </a:cubicBezTo>
                    <a:cubicBezTo>
                      <a:pt x="239" y="368"/>
                      <a:pt x="257" y="355"/>
                      <a:pt x="264" y="336"/>
                    </a:cubicBezTo>
                    <a:cubicBezTo>
                      <a:pt x="338" y="111"/>
                      <a:pt x="338" y="111"/>
                      <a:pt x="338" y="111"/>
                    </a:cubicBezTo>
                    <a:cubicBezTo>
                      <a:pt x="339" y="109"/>
                      <a:pt x="340" y="108"/>
                      <a:pt x="342" y="108"/>
                    </a:cubicBezTo>
                    <a:cubicBezTo>
                      <a:pt x="391" y="108"/>
                      <a:pt x="391" y="108"/>
                      <a:pt x="391" y="108"/>
                    </a:cubicBezTo>
                    <a:lnTo>
                      <a:pt x="391" y="147"/>
                    </a:lnTo>
                    <a:close/>
                    <a:moveTo>
                      <a:pt x="129" y="390"/>
                    </a:moveTo>
                    <a:cubicBezTo>
                      <a:pt x="43" y="390"/>
                      <a:pt x="43" y="390"/>
                      <a:pt x="43" y="390"/>
                    </a:cubicBezTo>
                    <a:cubicBezTo>
                      <a:pt x="43" y="303"/>
                      <a:pt x="43" y="303"/>
                      <a:pt x="43" y="303"/>
                    </a:cubicBezTo>
                    <a:cubicBezTo>
                      <a:pt x="129" y="303"/>
                      <a:pt x="129" y="303"/>
                      <a:pt x="129" y="303"/>
                    </a:cubicBezTo>
                    <a:lnTo>
                      <a:pt x="129" y="3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7872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22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2E96D8E-FFFE-4F21-A25A-024465A1C020}"/>
              </a:ext>
            </a:extLst>
          </p:cNvPr>
          <p:cNvGrpSpPr/>
          <p:nvPr/>
        </p:nvGrpSpPr>
        <p:grpSpPr>
          <a:xfrm>
            <a:off x="5731016" y="1448532"/>
            <a:ext cx="703088" cy="703088"/>
            <a:chOff x="5057437" y="1364391"/>
            <a:chExt cx="820852" cy="82085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65FD8A5-E2CB-4730-B164-5DB25C154397}"/>
                </a:ext>
              </a:extLst>
            </p:cNvPr>
            <p:cNvSpPr/>
            <p:nvPr/>
          </p:nvSpPr>
          <p:spPr bwMode="auto">
            <a:xfrm>
              <a:off x="5057437" y="1364391"/>
              <a:ext cx="820852" cy="820852"/>
            </a:xfrm>
            <a:prstGeom prst="ellipse">
              <a:avLst/>
            </a:prstGeom>
            <a:solidFill>
              <a:srgbClr val="F1EF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B534C2B9-3380-4320-BE3B-DB05791718F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0297" y="1630479"/>
              <a:ext cx="375132" cy="288676"/>
              <a:chOff x="2880" y="2176"/>
              <a:chExt cx="256" cy="197"/>
            </a:xfrm>
            <a:solidFill>
              <a:schemeClr val="accent5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AE3584DC-D0C7-4E12-9A53-D6F03EBB9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320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BE716455-04DF-47D0-9CC1-0A0258B4C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" y="2283"/>
                <a:ext cx="52" cy="53"/>
              </a:xfrm>
              <a:custGeom>
                <a:avLst/>
                <a:gdLst>
                  <a:gd name="T0" fmla="*/ 79 w 130"/>
                  <a:gd name="T1" fmla="*/ 8 h 129"/>
                  <a:gd name="T2" fmla="*/ 51 w 130"/>
                  <a:gd name="T3" fmla="*/ 8 h 129"/>
                  <a:gd name="T4" fmla="*/ 8 w 130"/>
                  <a:gd name="T5" fmla="*/ 50 h 129"/>
                  <a:gd name="T6" fmla="*/ 8 w 130"/>
                  <a:gd name="T7" fmla="*/ 79 h 129"/>
                  <a:gd name="T8" fmla="*/ 51 w 130"/>
                  <a:gd name="T9" fmla="*/ 122 h 129"/>
                  <a:gd name="T10" fmla="*/ 79 w 130"/>
                  <a:gd name="T11" fmla="*/ 122 h 129"/>
                  <a:gd name="T12" fmla="*/ 122 w 130"/>
                  <a:gd name="T13" fmla="*/ 79 h 129"/>
                  <a:gd name="T14" fmla="*/ 122 w 130"/>
                  <a:gd name="T15" fmla="*/ 50 h 129"/>
                  <a:gd name="T16" fmla="*/ 79 w 130"/>
                  <a:gd name="T17" fmla="*/ 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8"/>
                    </a:move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lnTo>
                      <a:pt x="79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7BAA8F8B-E484-480A-8C5E-28D4947558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09" y="2247"/>
                <a:ext cx="124" cy="126"/>
              </a:xfrm>
              <a:custGeom>
                <a:avLst/>
                <a:gdLst>
                  <a:gd name="T0" fmla="*/ 300 w 308"/>
                  <a:gd name="T1" fmla="*/ 139 h 307"/>
                  <a:gd name="T2" fmla="*/ 286 w 308"/>
                  <a:gd name="T3" fmla="*/ 125 h 307"/>
                  <a:gd name="T4" fmla="*/ 168 w 308"/>
                  <a:gd name="T5" fmla="*/ 8 h 307"/>
                  <a:gd name="T6" fmla="*/ 140 w 308"/>
                  <a:gd name="T7" fmla="*/ 8 h 307"/>
                  <a:gd name="T8" fmla="*/ 22 w 308"/>
                  <a:gd name="T9" fmla="*/ 125 h 307"/>
                  <a:gd name="T10" fmla="*/ 8 w 308"/>
                  <a:gd name="T11" fmla="*/ 139 h 307"/>
                  <a:gd name="T12" fmla="*/ 8 w 308"/>
                  <a:gd name="T13" fmla="*/ 168 h 307"/>
                  <a:gd name="T14" fmla="*/ 22 w 308"/>
                  <a:gd name="T15" fmla="*/ 182 h 307"/>
                  <a:gd name="T16" fmla="*/ 140 w 308"/>
                  <a:gd name="T17" fmla="*/ 299 h 307"/>
                  <a:gd name="T18" fmla="*/ 168 w 308"/>
                  <a:gd name="T19" fmla="*/ 299 h 307"/>
                  <a:gd name="T20" fmla="*/ 286 w 308"/>
                  <a:gd name="T21" fmla="*/ 182 h 307"/>
                  <a:gd name="T22" fmla="*/ 300 w 308"/>
                  <a:gd name="T23" fmla="*/ 168 h 307"/>
                  <a:gd name="T24" fmla="*/ 300 w 308"/>
                  <a:gd name="T25" fmla="*/ 139 h 307"/>
                  <a:gd name="T26" fmla="*/ 140 w 308"/>
                  <a:gd name="T27" fmla="*/ 210 h 307"/>
                  <a:gd name="T28" fmla="*/ 108 w 308"/>
                  <a:gd name="T29" fmla="*/ 179 h 307"/>
                  <a:gd name="T30" fmla="*/ 97 w 308"/>
                  <a:gd name="T31" fmla="*/ 168 h 307"/>
                  <a:gd name="T32" fmla="*/ 97 w 308"/>
                  <a:gd name="T33" fmla="*/ 139 h 307"/>
                  <a:gd name="T34" fmla="*/ 140 w 308"/>
                  <a:gd name="T35" fmla="*/ 97 h 307"/>
                  <a:gd name="T36" fmla="*/ 168 w 308"/>
                  <a:gd name="T37" fmla="*/ 97 h 307"/>
                  <a:gd name="T38" fmla="*/ 211 w 308"/>
                  <a:gd name="T39" fmla="*/ 139 h 307"/>
                  <a:gd name="T40" fmla="*/ 211 w 308"/>
                  <a:gd name="T41" fmla="*/ 168 h 307"/>
                  <a:gd name="T42" fmla="*/ 200 w 308"/>
                  <a:gd name="T43" fmla="*/ 179 h 307"/>
                  <a:gd name="T44" fmla="*/ 168 w 308"/>
                  <a:gd name="T45" fmla="*/ 210 h 307"/>
                  <a:gd name="T46" fmla="*/ 140 w 308"/>
                  <a:gd name="T47" fmla="*/ 210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8" h="307">
                    <a:moveTo>
                      <a:pt x="300" y="139"/>
                    </a:moveTo>
                    <a:cubicBezTo>
                      <a:pt x="286" y="125"/>
                      <a:pt x="286" y="125"/>
                      <a:pt x="286" y="125"/>
                    </a:cubicBezTo>
                    <a:cubicBezTo>
                      <a:pt x="168" y="8"/>
                      <a:pt x="168" y="8"/>
                      <a:pt x="168" y="8"/>
                    </a:cubicBezTo>
                    <a:cubicBezTo>
                      <a:pt x="161" y="0"/>
                      <a:pt x="148" y="0"/>
                      <a:pt x="140" y="8"/>
                    </a:cubicBezTo>
                    <a:cubicBezTo>
                      <a:pt x="22" y="125"/>
                      <a:pt x="22" y="125"/>
                      <a:pt x="22" y="125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0" y="147"/>
                      <a:pt x="0" y="160"/>
                      <a:pt x="8" y="168"/>
                    </a:cubicBezTo>
                    <a:cubicBezTo>
                      <a:pt x="22" y="182"/>
                      <a:pt x="22" y="182"/>
                      <a:pt x="22" y="182"/>
                    </a:cubicBezTo>
                    <a:cubicBezTo>
                      <a:pt x="140" y="299"/>
                      <a:pt x="140" y="299"/>
                      <a:pt x="140" y="299"/>
                    </a:cubicBezTo>
                    <a:cubicBezTo>
                      <a:pt x="148" y="307"/>
                      <a:pt x="161" y="307"/>
                      <a:pt x="168" y="299"/>
                    </a:cubicBezTo>
                    <a:cubicBezTo>
                      <a:pt x="286" y="182"/>
                      <a:pt x="286" y="182"/>
                      <a:pt x="286" y="182"/>
                    </a:cubicBezTo>
                    <a:cubicBezTo>
                      <a:pt x="300" y="168"/>
                      <a:pt x="300" y="168"/>
                      <a:pt x="300" y="168"/>
                    </a:cubicBezTo>
                    <a:cubicBezTo>
                      <a:pt x="308" y="160"/>
                      <a:pt x="308" y="147"/>
                      <a:pt x="300" y="139"/>
                    </a:cubicBezTo>
                    <a:moveTo>
                      <a:pt x="140" y="210"/>
                    </a:moveTo>
                    <a:cubicBezTo>
                      <a:pt x="108" y="179"/>
                      <a:pt x="108" y="179"/>
                      <a:pt x="108" y="179"/>
                    </a:cubicBezTo>
                    <a:cubicBezTo>
                      <a:pt x="97" y="168"/>
                      <a:pt x="97" y="168"/>
                      <a:pt x="97" y="168"/>
                    </a:cubicBezTo>
                    <a:cubicBezTo>
                      <a:pt x="89" y="160"/>
                      <a:pt x="89" y="147"/>
                      <a:pt x="97" y="139"/>
                    </a:cubicBezTo>
                    <a:cubicBezTo>
                      <a:pt x="140" y="97"/>
                      <a:pt x="140" y="97"/>
                      <a:pt x="140" y="97"/>
                    </a:cubicBezTo>
                    <a:cubicBezTo>
                      <a:pt x="148" y="89"/>
                      <a:pt x="161" y="89"/>
                      <a:pt x="168" y="97"/>
                    </a:cubicBezTo>
                    <a:cubicBezTo>
                      <a:pt x="211" y="139"/>
                      <a:pt x="211" y="139"/>
                      <a:pt x="211" y="139"/>
                    </a:cubicBezTo>
                    <a:cubicBezTo>
                      <a:pt x="219" y="147"/>
                      <a:pt x="219" y="160"/>
                      <a:pt x="211" y="168"/>
                    </a:cubicBezTo>
                    <a:cubicBezTo>
                      <a:pt x="200" y="179"/>
                      <a:pt x="200" y="179"/>
                      <a:pt x="200" y="179"/>
                    </a:cubicBezTo>
                    <a:cubicBezTo>
                      <a:pt x="168" y="210"/>
                      <a:pt x="168" y="210"/>
                      <a:pt x="168" y="210"/>
                    </a:cubicBezTo>
                    <a:cubicBezTo>
                      <a:pt x="161" y="218"/>
                      <a:pt x="148" y="218"/>
                      <a:pt x="140" y="2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399689DE-D626-4F0A-B019-56B2A854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7" y="2247"/>
                <a:ext cx="52" cy="53"/>
              </a:xfrm>
              <a:custGeom>
                <a:avLst/>
                <a:gdLst>
                  <a:gd name="T0" fmla="*/ 79 w 130"/>
                  <a:gd name="T1" fmla="*/ 122 h 129"/>
                  <a:gd name="T2" fmla="*/ 122 w 130"/>
                  <a:gd name="T3" fmla="*/ 79 h 129"/>
                  <a:gd name="T4" fmla="*/ 122 w 130"/>
                  <a:gd name="T5" fmla="*/ 50 h 129"/>
                  <a:gd name="T6" fmla="*/ 79 w 130"/>
                  <a:gd name="T7" fmla="*/ 8 h 129"/>
                  <a:gd name="T8" fmla="*/ 51 w 130"/>
                  <a:gd name="T9" fmla="*/ 8 h 129"/>
                  <a:gd name="T10" fmla="*/ 8 w 130"/>
                  <a:gd name="T11" fmla="*/ 50 h 129"/>
                  <a:gd name="T12" fmla="*/ 8 w 130"/>
                  <a:gd name="T13" fmla="*/ 79 h 129"/>
                  <a:gd name="T14" fmla="*/ 51 w 130"/>
                  <a:gd name="T15" fmla="*/ 122 h 129"/>
                  <a:gd name="T16" fmla="*/ 79 w 130"/>
                  <a:gd name="T17" fmla="*/ 122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" h="129">
                    <a:moveTo>
                      <a:pt x="79" y="122"/>
                    </a:moveTo>
                    <a:cubicBezTo>
                      <a:pt x="122" y="79"/>
                      <a:pt x="122" y="79"/>
                      <a:pt x="122" y="79"/>
                    </a:cubicBezTo>
                    <a:cubicBezTo>
                      <a:pt x="130" y="71"/>
                      <a:pt x="130" y="58"/>
                      <a:pt x="122" y="50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1" y="0"/>
                      <a:pt x="59" y="0"/>
                      <a:pt x="51" y="8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0" y="58"/>
                      <a:pt x="0" y="71"/>
                      <a:pt x="8" y="7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9" y="129"/>
                      <a:pt x="71" y="129"/>
                      <a:pt x="79" y="1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03A9043-C58E-44C2-A355-DE6FDFC91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0" y="2176"/>
                <a:ext cx="256" cy="170"/>
              </a:xfrm>
              <a:custGeom>
                <a:avLst/>
                <a:gdLst>
                  <a:gd name="T0" fmla="*/ 562 w 638"/>
                  <a:gd name="T1" fmla="*/ 413 h 413"/>
                  <a:gd name="T2" fmla="*/ 549 w 638"/>
                  <a:gd name="T3" fmla="*/ 413 h 413"/>
                  <a:gd name="T4" fmla="*/ 549 w 638"/>
                  <a:gd name="T5" fmla="*/ 388 h 413"/>
                  <a:gd name="T6" fmla="*/ 562 w 638"/>
                  <a:gd name="T7" fmla="*/ 388 h 413"/>
                  <a:gd name="T8" fmla="*/ 612 w 638"/>
                  <a:gd name="T9" fmla="*/ 338 h 413"/>
                  <a:gd name="T10" fmla="*/ 612 w 638"/>
                  <a:gd name="T11" fmla="*/ 75 h 413"/>
                  <a:gd name="T12" fmla="*/ 562 w 638"/>
                  <a:gd name="T13" fmla="*/ 26 h 413"/>
                  <a:gd name="T14" fmla="*/ 75 w 638"/>
                  <a:gd name="T15" fmla="*/ 26 h 413"/>
                  <a:gd name="T16" fmla="*/ 25 w 638"/>
                  <a:gd name="T17" fmla="*/ 75 h 413"/>
                  <a:gd name="T18" fmla="*/ 25 w 638"/>
                  <a:gd name="T19" fmla="*/ 338 h 413"/>
                  <a:gd name="T20" fmla="*/ 75 w 638"/>
                  <a:gd name="T21" fmla="*/ 388 h 413"/>
                  <a:gd name="T22" fmla="*/ 88 w 638"/>
                  <a:gd name="T23" fmla="*/ 388 h 413"/>
                  <a:gd name="T24" fmla="*/ 88 w 638"/>
                  <a:gd name="T25" fmla="*/ 413 h 413"/>
                  <a:gd name="T26" fmla="*/ 75 w 638"/>
                  <a:gd name="T27" fmla="*/ 413 h 413"/>
                  <a:gd name="T28" fmla="*/ 0 w 638"/>
                  <a:gd name="T29" fmla="*/ 338 h 413"/>
                  <a:gd name="T30" fmla="*/ 0 w 638"/>
                  <a:gd name="T31" fmla="*/ 75 h 413"/>
                  <a:gd name="T32" fmla="*/ 75 w 638"/>
                  <a:gd name="T33" fmla="*/ 0 h 413"/>
                  <a:gd name="T34" fmla="*/ 562 w 638"/>
                  <a:gd name="T35" fmla="*/ 0 h 413"/>
                  <a:gd name="T36" fmla="*/ 638 w 638"/>
                  <a:gd name="T37" fmla="*/ 75 h 413"/>
                  <a:gd name="T38" fmla="*/ 638 w 638"/>
                  <a:gd name="T39" fmla="*/ 338 h 413"/>
                  <a:gd name="T40" fmla="*/ 562 w 638"/>
                  <a:gd name="T41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38" h="413">
                    <a:moveTo>
                      <a:pt x="562" y="413"/>
                    </a:moveTo>
                    <a:cubicBezTo>
                      <a:pt x="549" y="413"/>
                      <a:pt x="549" y="413"/>
                      <a:pt x="549" y="413"/>
                    </a:cubicBezTo>
                    <a:cubicBezTo>
                      <a:pt x="549" y="388"/>
                      <a:pt x="549" y="388"/>
                      <a:pt x="549" y="388"/>
                    </a:cubicBezTo>
                    <a:cubicBezTo>
                      <a:pt x="562" y="388"/>
                      <a:pt x="562" y="388"/>
                      <a:pt x="562" y="388"/>
                    </a:cubicBezTo>
                    <a:cubicBezTo>
                      <a:pt x="590" y="388"/>
                      <a:pt x="612" y="365"/>
                      <a:pt x="612" y="338"/>
                    </a:cubicBezTo>
                    <a:cubicBezTo>
                      <a:pt x="612" y="75"/>
                      <a:pt x="612" y="75"/>
                      <a:pt x="612" y="75"/>
                    </a:cubicBezTo>
                    <a:cubicBezTo>
                      <a:pt x="612" y="48"/>
                      <a:pt x="590" y="26"/>
                      <a:pt x="562" y="26"/>
                    </a:cubicBezTo>
                    <a:cubicBezTo>
                      <a:pt x="75" y="26"/>
                      <a:pt x="75" y="26"/>
                      <a:pt x="75" y="26"/>
                    </a:cubicBezTo>
                    <a:cubicBezTo>
                      <a:pt x="47" y="26"/>
                      <a:pt x="25" y="48"/>
                      <a:pt x="25" y="75"/>
                    </a:cubicBezTo>
                    <a:cubicBezTo>
                      <a:pt x="25" y="338"/>
                      <a:pt x="25" y="338"/>
                      <a:pt x="25" y="338"/>
                    </a:cubicBezTo>
                    <a:cubicBezTo>
                      <a:pt x="25" y="365"/>
                      <a:pt x="47" y="388"/>
                      <a:pt x="75" y="388"/>
                    </a:cubicBezTo>
                    <a:cubicBezTo>
                      <a:pt x="88" y="388"/>
                      <a:pt x="88" y="388"/>
                      <a:pt x="88" y="388"/>
                    </a:cubicBezTo>
                    <a:cubicBezTo>
                      <a:pt x="88" y="413"/>
                      <a:pt x="88" y="413"/>
                      <a:pt x="88" y="413"/>
                    </a:cubicBezTo>
                    <a:cubicBezTo>
                      <a:pt x="75" y="413"/>
                      <a:pt x="75" y="413"/>
                      <a:pt x="75" y="413"/>
                    </a:cubicBezTo>
                    <a:cubicBezTo>
                      <a:pt x="33" y="413"/>
                      <a:pt x="0" y="380"/>
                      <a:pt x="0" y="338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4"/>
                      <a:pt x="33" y="0"/>
                      <a:pt x="75" y="0"/>
                    </a:cubicBezTo>
                    <a:cubicBezTo>
                      <a:pt x="562" y="0"/>
                      <a:pt x="562" y="0"/>
                      <a:pt x="562" y="0"/>
                    </a:cubicBezTo>
                    <a:cubicBezTo>
                      <a:pt x="604" y="0"/>
                      <a:pt x="638" y="34"/>
                      <a:pt x="638" y="75"/>
                    </a:cubicBezTo>
                    <a:cubicBezTo>
                      <a:pt x="638" y="338"/>
                      <a:pt x="638" y="338"/>
                      <a:pt x="638" y="338"/>
                    </a:cubicBezTo>
                    <a:cubicBezTo>
                      <a:pt x="638" y="380"/>
                      <a:pt x="604" y="413"/>
                      <a:pt x="562" y="4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0244F0-E1B3-4494-9C17-C75D487EF298}"/>
              </a:ext>
            </a:extLst>
          </p:cNvPr>
          <p:cNvGrpSpPr/>
          <p:nvPr/>
        </p:nvGrpSpPr>
        <p:grpSpPr>
          <a:xfrm>
            <a:off x="7953057" y="3566209"/>
            <a:ext cx="703088" cy="703088"/>
            <a:chOff x="7568114" y="3458540"/>
            <a:chExt cx="820852" cy="82085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8ABB74B-3926-4072-843A-46A9CC075733}"/>
                </a:ext>
              </a:extLst>
            </p:cNvPr>
            <p:cNvSpPr/>
            <p:nvPr/>
          </p:nvSpPr>
          <p:spPr bwMode="auto">
            <a:xfrm>
              <a:off x="7568114" y="3458540"/>
              <a:ext cx="820852" cy="820852"/>
            </a:xfrm>
            <a:prstGeom prst="ellipse">
              <a:avLst/>
            </a:prstGeom>
            <a:solidFill>
              <a:srgbClr val="F1EFE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" name="Group 12">
              <a:extLst>
                <a:ext uri="{FF2B5EF4-FFF2-40B4-BE49-F238E27FC236}">
                  <a16:creationId xmlns:a16="http://schemas.microsoft.com/office/drawing/2014/main" id="{9854F442-BEE6-4B64-99D8-0C49457A839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789509" y="3725361"/>
              <a:ext cx="378063" cy="287211"/>
              <a:chOff x="4543" y="2176"/>
              <a:chExt cx="258" cy="196"/>
            </a:xfrm>
            <a:solidFill>
              <a:schemeClr val="accent5"/>
            </a:solidFill>
          </p:grpSpPr>
          <p:sp>
            <p:nvSpPr>
              <p:cNvPr id="24" name="Freeform 13">
                <a:extLst>
                  <a:ext uri="{FF2B5EF4-FFF2-40B4-BE49-F238E27FC236}">
                    <a16:creationId xmlns:a16="http://schemas.microsoft.com/office/drawing/2014/main" id="{5520E545-91D5-4825-91DB-1B4020D8F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3" y="2176"/>
                <a:ext cx="258" cy="170"/>
              </a:xfrm>
              <a:custGeom>
                <a:avLst/>
                <a:gdLst>
                  <a:gd name="T0" fmla="*/ 635 w 720"/>
                  <a:gd name="T1" fmla="*/ 467 h 467"/>
                  <a:gd name="T2" fmla="*/ 620 w 720"/>
                  <a:gd name="T3" fmla="*/ 467 h 467"/>
                  <a:gd name="T4" fmla="*/ 620 w 720"/>
                  <a:gd name="T5" fmla="*/ 438 h 467"/>
                  <a:gd name="T6" fmla="*/ 635 w 720"/>
                  <a:gd name="T7" fmla="*/ 438 h 467"/>
                  <a:gd name="T8" fmla="*/ 691 w 720"/>
                  <a:gd name="T9" fmla="*/ 382 h 467"/>
                  <a:gd name="T10" fmla="*/ 691 w 720"/>
                  <a:gd name="T11" fmla="*/ 85 h 467"/>
                  <a:gd name="T12" fmla="*/ 635 w 720"/>
                  <a:gd name="T13" fmla="*/ 29 h 467"/>
                  <a:gd name="T14" fmla="*/ 85 w 720"/>
                  <a:gd name="T15" fmla="*/ 29 h 467"/>
                  <a:gd name="T16" fmla="*/ 29 w 720"/>
                  <a:gd name="T17" fmla="*/ 85 h 467"/>
                  <a:gd name="T18" fmla="*/ 29 w 720"/>
                  <a:gd name="T19" fmla="*/ 382 h 467"/>
                  <a:gd name="T20" fmla="*/ 85 w 720"/>
                  <a:gd name="T21" fmla="*/ 438 h 467"/>
                  <a:gd name="T22" fmla="*/ 99 w 720"/>
                  <a:gd name="T23" fmla="*/ 438 h 467"/>
                  <a:gd name="T24" fmla="*/ 99 w 720"/>
                  <a:gd name="T25" fmla="*/ 467 h 467"/>
                  <a:gd name="T26" fmla="*/ 85 w 720"/>
                  <a:gd name="T27" fmla="*/ 467 h 467"/>
                  <a:gd name="T28" fmla="*/ 0 w 720"/>
                  <a:gd name="T29" fmla="*/ 382 h 467"/>
                  <a:gd name="T30" fmla="*/ 0 w 720"/>
                  <a:gd name="T31" fmla="*/ 85 h 467"/>
                  <a:gd name="T32" fmla="*/ 85 w 720"/>
                  <a:gd name="T33" fmla="*/ 0 h 467"/>
                  <a:gd name="T34" fmla="*/ 635 w 720"/>
                  <a:gd name="T35" fmla="*/ 0 h 467"/>
                  <a:gd name="T36" fmla="*/ 720 w 720"/>
                  <a:gd name="T37" fmla="*/ 85 h 467"/>
                  <a:gd name="T38" fmla="*/ 720 w 720"/>
                  <a:gd name="T39" fmla="*/ 382 h 467"/>
                  <a:gd name="T40" fmla="*/ 635 w 720"/>
                  <a:gd name="T41" fmla="*/ 467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20" h="467">
                    <a:moveTo>
                      <a:pt x="635" y="467"/>
                    </a:moveTo>
                    <a:cubicBezTo>
                      <a:pt x="620" y="467"/>
                      <a:pt x="620" y="467"/>
                      <a:pt x="620" y="467"/>
                    </a:cubicBezTo>
                    <a:cubicBezTo>
                      <a:pt x="620" y="438"/>
                      <a:pt x="620" y="438"/>
                      <a:pt x="620" y="438"/>
                    </a:cubicBezTo>
                    <a:cubicBezTo>
                      <a:pt x="635" y="438"/>
                      <a:pt x="635" y="438"/>
                      <a:pt x="635" y="438"/>
                    </a:cubicBezTo>
                    <a:cubicBezTo>
                      <a:pt x="666" y="438"/>
                      <a:pt x="691" y="413"/>
                      <a:pt x="691" y="382"/>
                    </a:cubicBezTo>
                    <a:cubicBezTo>
                      <a:pt x="691" y="85"/>
                      <a:pt x="691" y="85"/>
                      <a:pt x="691" y="85"/>
                    </a:cubicBezTo>
                    <a:cubicBezTo>
                      <a:pt x="691" y="54"/>
                      <a:pt x="666" y="29"/>
                      <a:pt x="635" y="29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54" y="29"/>
                      <a:pt x="29" y="54"/>
                      <a:pt x="29" y="85"/>
                    </a:cubicBezTo>
                    <a:cubicBezTo>
                      <a:pt x="29" y="382"/>
                      <a:pt x="29" y="382"/>
                      <a:pt x="29" y="382"/>
                    </a:cubicBezTo>
                    <a:cubicBezTo>
                      <a:pt x="29" y="413"/>
                      <a:pt x="54" y="438"/>
                      <a:pt x="85" y="438"/>
                    </a:cubicBezTo>
                    <a:cubicBezTo>
                      <a:pt x="99" y="438"/>
                      <a:pt x="99" y="438"/>
                      <a:pt x="99" y="438"/>
                    </a:cubicBezTo>
                    <a:cubicBezTo>
                      <a:pt x="99" y="467"/>
                      <a:pt x="99" y="467"/>
                      <a:pt x="99" y="467"/>
                    </a:cubicBezTo>
                    <a:cubicBezTo>
                      <a:pt x="85" y="467"/>
                      <a:pt x="85" y="467"/>
                      <a:pt x="85" y="467"/>
                    </a:cubicBezTo>
                    <a:cubicBezTo>
                      <a:pt x="38" y="467"/>
                      <a:pt x="0" y="429"/>
                      <a:pt x="0" y="38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8" y="0"/>
                      <a:pt x="85" y="0"/>
                    </a:cubicBezTo>
                    <a:cubicBezTo>
                      <a:pt x="635" y="0"/>
                      <a:pt x="635" y="0"/>
                      <a:pt x="635" y="0"/>
                    </a:cubicBezTo>
                    <a:cubicBezTo>
                      <a:pt x="682" y="0"/>
                      <a:pt x="720" y="38"/>
                      <a:pt x="720" y="85"/>
                    </a:cubicBezTo>
                    <a:cubicBezTo>
                      <a:pt x="720" y="382"/>
                      <a:pt x="720" y="382"/>
                      <a:pt x="720" y="382"/>
                    </a:cubicBezTo>
                    <a:cubicBezTo>
                      <a:pt x="720" y="429"/>
                      <a:pt x="682" y="467"/>
                      <a:pt x="635" y="4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771DC4B0-FBF2-421B-848A-E61558BB0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2311"/>
                <a:ext cx="28" cy="61"/>
              </a:xfrm>
              <a:custGeom>
                <a:avLst/>
                <a:gdLst>
                  <a:gd name="T0" fmla="*/ 40 w 79"/>
                  <a:gd name="T1" fmla="*/ 169 h 169"/>
                  <a:gd name="T2" fmla="*/ 0 w 79"/>
                  <a:gd name="T3" fmla="*/ 130 h 169"/>
                  <a:gd name="T4" fmla="*/ 0 w 79"/>
                  <a:gd name="T5" fmla="*/ 39 h 169"/>
                  <a:gd name="T6" fmla="*/ 40 w 79"/>
                  <a:gd name="T7" fmla="*/ 0 h 169"/>
                  <a:gd name="T8" fmla="*/ 40 w 79"/>
                  <a:gd name="T9" fmla="*/ 0 h 169"/>
                  <a:gd name="T10" fmla="*/ 79 w 79"/>
                  <a:gd name="T11" fmla="*/ 39 h 169"/>
                  <a:gd name="T12" fmla="*/ 79 w 79"/>
                  <a:gd name="T13" fmla="*/ 130 h 169"/>
                  <a:gd name="T14" fmla="*/ 40 w 79"/>
                  <a:gd name="T15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9" h="169">
                    <a:moveTo>
                      <a:pt x="40" y="169"/>
                    </a:moveTo>
                    <a:cubicBezTo>
                      <a:pt x="18" y="169"/>
                      <a:pt x="0" y="152"/>
                      <a:pt x="0" y="13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7"/>
                      <a:pt x="18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62" y="0"/>
                      <a:pt x="79" y="17"/>
                      <a:pt x="79" y="39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79" y="152"/>
                      <a:pt x="62" y="169"/>
                      <a:pt x="40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4C28F53D-2896-4ECB-A88A-9BCBCD5C3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5" y="2259"/>
                <a:ext cx="29" cy="113"/>
              </a:xfrm>
              <a:custGeom>
                <a:avLst/>
                <a:gdLst>
                  <a:gd name="T0" fmla="*/ 40 w 79"/>
                  <a:gd name="T1" fmla="*/ 312 h 312"/>
                  <a:gd name="T2" fmla="*/ 0 w 79"/>
                  <a:gd name="T3" fmla="*/ 273 h 312"/>
                  <a:gd name="T4" fmla="*/ 0 w 79"/>
                  <a:gd name="T5" fmla="*/ 40 h 312"/>
                  <a:gd name="T6" fmla="*/ 40 w 79"/>
                  <a:gd name="T7" fmla="*/ 0 h 312"/>
                  <a:gd name="T8" fmla="*/ 79 w 79"/>
                  <a:gd name="T9" fmla="*/ 40 h 312"/>
                  <a:gd name="T10" fmla="*/ 79 w 79"/>
                  <a:gd name="T11" fmla="*/ 273 h 312"/>
                  <a:gd name="T12" fmla="*/ 40 w 79"/>
                  <a:gd name="T13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12">
                    <a:moveTo>
                      <a:pt x="40" y="312"/>
                    </a:moveTo>
                    <a:cubicBezTo>
                      <a:pt x="18" y="312"/>
                      <a:pt x="0" y="295"/>
                      <a:pt x="0" y="27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2" y="0"/>
                      <a:pt x="79" y="18"/>
                      <a:pt x="79" y="40"/>
                    </a:cubicBezTo>
                    <a:cubicBezTo>
                      <a:pt x="79" y="273"/>
                      <a:pt x="79" y="273"/>
                      <a:pt x="79" y="273"/>
                    </a:cubicBezTo>
                    <a:cubicBezTo>
                      <a:pt x="79" y="295"/>
                      <a:pt x="62" y="312"/>
                      <a:pt x="40" y="3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0E490C0D-D8D5-4DFF-829B-7AFC6B105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4" y="2223"/>
                <a:ext cx="29" cy="149"/>
              </a:xfrm>
              <a:custGeom>
                <a:avLst/>
                <a:gdLst>
                  <a:gd name="T0" fmla="*/ 40 w 79"/>
                  <a:gd name="T1" fmla="*/ 409 h 409"/>
                  <a:gd name="T2" fmla="*/ 0 w 79"/>
                  <a:gd name="T3" fmla="*/ 370 h 409"/>
                  <a:gd name="T4" fmla="*/ 0 w 79"/>
                  <a:gd name="T5" fmla="*/ 39 h 409"/>
                  <a:gd name="T6" fmla="*/ 40 w 79"/>
                  <a:gd name="T7" fmla="*/ 0 h 409"/>
                  <a:gd name="T8" fmla="*/ 79 w 79"/>
                  <a:gd name="T9" fmla="*/ 39 h 409"/>
                  <a:gd name="T10" fmla="*/ 79 w 79"/>
                  <a:gd name="T11" fmla="*/ 370 h 409"/>
                  <a:gd name="T12" fmla="*/ 40 w 79"/>
                  <a:gd name="T13" fmla="*/ 409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409">
                    <a:moveTo>
                      <a:pt x="40" y="409"/>
                    </a:moveTo>
                    <a:cubicBezTo>
                      <a:pt x="18" y="409"/>
                      <a:pt x="0" y="392"/>
                      <a:pt x="0" y="370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39"/>
                    </a:cubicBezTo>
                    <a:cubicBezTo>
                      <a:pt x="79" y="370"/>
                      <a:pt x="79" y="370"/>
                      <a:pt x="79" y="370"/>
                    </a:cubicBezTo>
                    <a:cubicBezTo>
                      <a:pt x="79" y="392"/>
                      <a:pt x="61" y="409"/>
                      <a:pt x="40" y="40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17">
                <a:extLst>
                  <a:ext uri="{FF2B5EF4-FFF2-40B4-BE49-F238E27FC236}">
                    <a16:creationId xmlns:a16="http://schemas.microsoft.com/office/drawing/2014/main" id="{925E2FBA-C6EB-42E9-B382-D27CAB521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0" y="2280"/>
                <a:ext cx="28" cy="92"/>
              </a:xfrm>
              <a:custGeom>
                <a:avLst/>
                <a:gdLst>
                  <a:gd name="T0" fmla="*/ 40 w 79"/>
                  <a:gd name="T1" fmla="*/ 252 h 252"/>
                  <a:gd name="T2" fmla="*/ 0 w 79"/>
                  <a:gd name="T3" fmla="*/ 213 h 252"/>
                  <a:gd name="T4" fmla="*/ 0 w 79"/>
                  <a:gd name="T5" fmla="*/ 40 h 252"/>
                  <a:gd name="T6" fmla="*/ 40 w 79"/>
                  <a:gd name="T7" fmla="*/ 0 h 252"/>
                  <a:gd name="T8" fmla="*/ 79 w 79"/>
                  <a:gd name="T9" fmla="*/ 40 h 252"/>
                  <a:gd name="T10" fmla="*/ 79 w 79"/>
                  <a:gd name="T11" fmla="*/ 213 h 252"/>
                  <a:gd name="T12" fmla="*/ 40 w 79"/>
                  <a:gd name="T13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252">
                    <a:moveTo>
                      <a:pt x="40" y="252"/>
                    </a:moveTo>
                    <a:cubicBezTo>
                      <a:pt x="18" y="252"/>
                      <a:pt x="0" y="235"/>
                      <a:pt x="0" y="213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18"/>
                      <a:pt x="18" y="0"/>
                      <a:pt x="40" y="0"/>
                    </a:cubicBezTo>
                    <a:cubicBezTo>
                      <a:pt x="61" y="0"/>
                      <a:pt x="79" y="18"/>
                      <a:pt x="79" y="40"/>
                    </a:cubicBezTo>
                    <a:cubicBezTo>
                      <a:pt x="79" y="213"/>
                      <a:pt x="79" y="213"/>
                      <a:pt x="79" y="213"/>
                    </a:cubicBezTo>
                    <a:cubicBezTo>
                      <a:pt x="79" y="235"/>
                      <a:pt x="62" y="252"/>
                      <a:pt x="40" y="2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D80DA69B-5935-4868-8C5F-E054289C8D32}"/>
              </a:ext>
            </a:extLst>
          </p:cNvPr>
          <p:cNvSpPr/>
          <p:nvPr/>
        </p:nvSpPr>
        <p:spPr bwMode="auto">
          <a:xfrm>
            <a:off x="6511536" y="2622501"/>
            <a:ext cx="280559" cy="28055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00F9DE78-B065-426E-95CA-C71648EE639F}"/>
              </a:ext>
            </a:extLst>
          </p:cNvPr>
          <p:cNvSpPr/>
          <p:nvPr/>
        </p:nvSpPr>
        <p:spPr bwMode="auto">
          <a:xfrm>
            <a:off x="6511536" y="3526739"/>
            <a:ext cx="280559" cy="280559"/>
          </a:xfrm>
          <a:prstGeom prst="ellipse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09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B9FB3C-05DD-4087-A03D-4E99B77E54A3}"/>
              </a:ext>
            </a:extLst>
          </p:cNvPr>
          <p:cNvSpPr/>
          <p:nvPr/>
        </p:nvSpPr>
        <p:spPr>
          <a:xfrm>
            <a:off x="6014919" y="3275112"/>
            <a:ext cx="1273790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Azure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36E104C-54CB-4EA2-A981-47316BB5DB99}"/>
              </a:ext>
            </a:extLst>
          </p:cNvPr>
          <p:cNvSpPr/>
          <p:nvPr/>
        </p:nvSpPr>
        <p:spPr bwMode="auto">
          <a:xfrm>
            <a:off x="4338382" y="1115568"/>
            <a:ext cx="4626864" cy="4626864"/>
          </a:xfrm>
          <a:prstGeom prst="ellipse">
            <a:avLst/>
          </a:prstGeom>
          <a:noFill/>
          <a:ln w="38100" cap="rnd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9035FB-54EC-41DE-9983-646E8407EEF7}"/>
              </a:ext>
            </a:extLst>
          </p:cNvPr>
          <p:cNvCxnSpPr>
            <a:cxnSpLocks/>
          </p:cNvCxnSpPr>
          <p:nvPr/>
        </p:nvCxnSpPr>
        <p:spPr>
          <a:xfrm>
            <a:off x="6651814" y="5742432"/>
            <a:ext cx="0" cy="359601"/>
          </a:xfrm>
          <a:prstGeom prst="line">
            <a:avLst/>
          </a:prstGeom>
          <a:ln w="38100" cap="rnd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0C82752-B928-4F3B-B6C1-F0AEBB1F30AC}"/>
              </a:ext>
            </a:extLst>
          </p:cNvPr>
          <p:cNvSpPr/>
          <p:nvPr/>
        </p:nvSpPr>
        <p:spPr>
          <a:xfrm>
            <a:off x="5990681" y="6074885"/>
            <a:ext cx="132228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Data Connectors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65FC8CF-57E8-4D86-BB1E-E6730019ABCB}"/>
              </a:ext>
            </a:extLst>
          </p:cNvPr>
          <p:cNvCxnSpPr>
            <a:cxnSpLocks/>
          </p:cNvCxnSpPr>
          <p:nvPr/>
        </p:nvCxnSpPr>
        <p:spPr>
          <a:xfrm>
            <a:off x="6651814" y="776418"/>
            <a:ext cx="0" cy="359601"/>
          </a:xfrm>
          <a:prstGeom prst="line">
            <a:avLst/>
          </a:prstGeom>
          <a:ln w="38100" cap="rnd">
            <a:solidFill>
              <a:schemeClr val="accent4">
                <a:lumMod val="60000"/>
                <a:lumOff val="4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5A3254F-6558-48A9-BD10-EAE633B9A5D7}"/>
              </a:ext>
            </a:extLst>
          </p:cNvPr>
          <p:cNvSpPr/>
          <p:nvPr/>
        </p:nvSpPr>
        <p:spPr>
          <a:xfrm>
            <a:off x="5403492" y="454721"/>
            <a:ext cx="2496646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8787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8217A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Common Data Service for Apps</a:t>
            </a:r>
          </a:p>
        </p:txBody>
      </p:sp>
      <p:sp>
        <p:nvSpPr>
          <p:cNvPr id="49" name="Title 9">
            <a:extLst>
              <a:ext uri="{FF2B5EF4-FFF2-40B4-BE49-F238E27FC236}">
                <a16:creationId xmlns:a16="http://schemas.microsoft.com/office/drawing/2014/main" id="{5753570F-2D6F-4F13-A5FE-FF2FFA2D3D92}"/>
              </a:ext>
            </a:extLst>
          </p:cNvPr>
          <p:cNvSpPr txBox="1">
            <a:spLocks/>
          </p:cNvSpPr>
          <p:nvPr/>
        </p:nvSpPr>
        <p:spPr>
          <a:xfrm>
            <a:off x="398930" y="2712070"/>
            <a:ext cx="3497859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</a:b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Power platform</a:t>
            </a:r>
          </a:p>
        </p:txBody>
      </p:sp>
    </p:spTree>
    <p:extLst>
      <p:ext uri="{BB962C8B-B14F-4D97-AF65-F5344CB8AC3E}">
        <p14:creationId xmlns:p14="http://schemas.microsoft.com/office/powerpoint/2010/main" val="2702484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04306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328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115"/>
                                        </p:tgtEl>
                                      </p:cBhvr>
                                      <p:by x="59000" y="59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4E185B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15"/>
                                        </p:tgtEl>
                                      </p:cBhvr>
                                      <p:by x="170000" y="17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4103D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07407E-6 L -0.02721 -4.07407E-6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29167E-6 0 L -0.02721 0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4.07407E-6 L -0.02721 4.07407E-6 " pathEditMode="relative" rAng="0" ptsTypes="AA">
                                      <p:cBhvr>
                                        <p:cTn id="62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  <p:bldP spid="115" grpId="2" animBg="1"/>
      <p:bldP spid="116" grpId="0"/>
      <p:bldP spid="116" grpId="1"/>
      <p:bldP spid="117" grpId="0"/>
      <p:bldP spid="117" grpId="1"/>
      <p:bldP spid="118" grpId="0"/>
      <p:bldP spid="118" grpId="1"/>
      <p:bldP spid="96" grpId="0"/>
      <p:bldP spid="57" grpId="0" animBg="1"/>
      <p:bldP spid="59" grpId="0"/>
      <p:bldP spid="59" grpId="1"/>
      <p:bldP spid="61" grpId="0"/>
      <p:bldP spid="6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Powerful mobile app development tools</a:t>
            </a: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5566851" y="2351768"/>
            <a:ext cx="1005840" cy="0"/>
          </a:xfrm>
          <a:prstGeom prst="line">
            <a:avLst/>
          </a:prstGeom>
          <a:ln w="25400">
            <a:solidFill>
              <a:srgbClr val="0072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5852610" y="2851045"/>
            <a:ext cx="434322" cy="434322"/>
          </a:xfrm>
          <a:prstGeom prst="ellipse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9E9A7E-49B8-46D3-8F27-E398681960D7}"/>
              </a:ext>
            </a:extLst>
          </p:cNvPr>
          <p:cNvSpPr txBox="1"/>
          <p:nvPr/>
        </p:nvSpPr>
        <p:spPr>
          <a:xfrm>
            <a:off x="5285336" y="5305597"/>
            <a:ext cx="1463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CDS SDK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61163" y="1240526"/>
            <a:ext cx="2217216" cy="1403024"/>
            <a:chOff x="4596580" y="514630"/>
            <a:chExt cx="2410820" cy="1525534"/>
          </a:xfrm>
        </p:grpSpPr>
        <p:sp>
          <p:nvSpPr>
            <p:cNvPr id="48" name="cloud" title="Icon of a cloud">
              <a:extLst>
                <a:ext uri="{FF2B5EF4-FFF2-40B4-BE49-F238E27FC236}">
                  <a16:creationId xmlns:a16="http://schemas.microsoft.com/office/drawing/2014/main" id="{ECD76DDF-7FAB-466C-BC81-74D3C3BF20D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96580" y="514630"/>
              <a:ext cx="2410820" cy="1525534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solidFill>
              <a:srgbClr val="0072C6"/>
            </a:solidFill>
            <a:ln w="15875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26305" y="1031155"/>
              <a:ext cx="13513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Azure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08854" y="2697862"/>
            <a:ext cx="3727720" cy="3354981"/>
            <a:chOff x="6808854" y="2697862"/>
            <a:chExt cx="3727720" cy="335498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D650F2-03FB-45C6-93EB-3B3A3E3C2059}"/>
                </a:ext>
              </a:extLst>
            </p:cNvPr>
            <p:cNvSpPr/>
            <p:nvPr/>
          </p:nvSpPr>
          <p:spPr>
            <a:xfrm>
              <a:off x="9304436" y="3571218"/>
              <a:ext cx="12321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Professional Developer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985" y="2697862"/>
              <a:ext cx="653040" cy="888326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D2D10D1-FA47-40F6-BC65-CF25C327A3E4}"/>
                </a:ext>
              </a:extLst>
            </p:cNvPr>
            <p:cNvSpPr/>
            <p:nvPr/>
          </p:nvSpPr>
          <p:spPr>
            <a:xfrm>
              <a:off x="6808854" y="4037630"/>
              <a:ext cx="3493004" cy="2015213"/>
            </a:xfrm>
            <a:prstGeom prst="rect">
              <a:avLst/>
            </a:prstGeom>
            <a:solidFill>
              <a:srgbClr val="5C2D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Visual Studio /</a:t>
              </a:r>
              <a:b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</a:br>
              <a: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Visual Studio for Mac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+</a:t>
              </a:r>
              <a:r>
                <a:rPr kumimoji="0" lang="en-US" sz="2399" b="0" i="0" u="none" strike="noStrike" kern="120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Xamarin</a:t>
              </a:r>
              <a:endParaRPr kumimoji="0" lang="en-US" sz="23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C9E9A7E-49B8-46D3-8F27-E398681960D7}"/>
              </a:ext>
            </a:extLst>
          </p:cNvPr>
          <p:cNvSpPr txBox="1"/>
          <p:nvPr/>
        </p:nvSpPr>
        <p:spPr>
          <a:xfrm>
            <a:off x="3327063" y="2689555"/>
            <a:ext cx="1050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 custom connector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9E9A7E-49B8-46D3-8F27-E398681960D7}"/>
              </a:ext>
            </a:extLst>
          </p:cNvPr>
          <p:cNvSpPr txBox="1"/>
          <p:nvPr/>
        </p:nvSpPr>
        <p:spPr>
          <a:xfrm>
            <a:off x="7785775" y="2689555"/>
            <a:ext cx="1185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Build custom connector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257603" y="2982111"/>
            <a:ext cx="1494043" cy="1021451"/>
            <a:chOff x="4257603" y="2982111"/>
            <a:chExt cx="1494043" cy="1021451"/>
          </a:xfrm>
        </p:grpSpPr>
        <p:sp>
          <p:nvSpPr>
            <p:cNvPr id="78" name="Down Arrow 77"/>
            <p:cNvSpPr/>
            <p:nvPr/>
          </p:nvSpPr>
          <p:spPr>
            <a:xfrm rot="10800000" flipV="1">
              <a:off x="4257603" y="3043347"/>
              <a:ext cx="242661" cy="960215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Down Arrow 78"/>
            <p:cNvSpPr/>
            <p:nvPr/>
          </p:nvSpPr>
          <p:spPr>
            <a:xfrm rot="5400000" flipV="1">
              <a:off x="4926689" y="2399815"/>
              <a:ext cx="242661" cy="1407253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82597" y="2977858"/>
            <a:ext cx="1472948" cy="1470261"/>
            <a:chOff x="6382597" y="2977858"/>
            <a:chExt cx="1472948" cy="1470261"/>
          </a:xfrm>
        </p:grpSpPr>
        <p:sp>
          <p:nvSpPr>
            <p:cNvPr id="30" name="Down Arrow 29"/>
            <p:cNvSpPr/>
            <p:nvPr/>
          </p:nvSpPr>
          <p:spPr>
            <a:xfrm rot="10800000" flipV="1">
              <a:off x="7612884" y="3040866"/>
              <a:ext cx="242661" cy="1407253"/>
            </a:xfrm>
            <a:prstGeom prst="downArrow">
              <a:avLst/>
            </a:prstGeom>
            <a:solidFill>
              <a:srgbClr val="5B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Down Arrow 79"/>
            <p:cNvSpPr/>
            <p:nvPr/>
          </p:nvSpPr>
          <p:spPr>
            <a:xfrm rot="16200000" flipV="1">
              <a:off x="6964893" y="2395562"/>
              <a:ext cx="242661" cy="1407253"/>
            </a:xfrm>
            <a:prstGeom prst="downArrow">
              <a:avLst/>
            </a:prstGeom>
            <a:solidFill>
              <a:srgbClr val="5B2C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652251" y="2961847"/>
            <a:ext cx="3603258" cy="3088249"/>
            <a:chOff x="1652251" y="2961847"/>
            <a:chExt cx="3603258" cy="308824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44336E-E06B-4EF8-8231-8323F06F8AEB}"/>
                </a:ext>
              </a:extLst>
            </p:cNvPr>
            <p:cNvSpPr/>
            <p:nvPr/>
          </p:nvSpPr>
          <p:spPr>
            <a:xfrm>
              <a:off x="1762505" y="4037926"/>
              <a:ext cx="3493004" cy="885661"/>
            </a:xfrm>
            <a:prstGeom prst="rect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9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PowerApps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44336E-E06B-4EF8-8231-8323F06F8AEB}"/>
                </a:ext>
              </a:extLst>
            </p:cNvPr>
            <p:cNvSpPr/>
            <p:nvPr/>
          </p:nvSpPr>
          <p:spPr>
            <a:xfrm>
              <a:off x="1762505" y="5314018"/>
              <a:ext cx="3493004" cy="736078"/>
            </a:xfrm>
            <a:prstGeom prst="rect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Common Data Service for Apps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9414C7-38FD-4E36-884B-48826B199CCC}"/>
                </a:ext>
              </a:extLst>
            </p:cNvPr>
            <p:cNvSpPr/>
            <p:nvPr/>
          </p:nvSpPr>
          <p:spPr>
            <a:xfrm>
              <a:off x="1652251" y="3571218"/>
              <a:ext cx="13668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Power User /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Segoe UI Light" charset="0"/>
                  <a:ea typeface="Segoe UI Light" charset="0"/>
                  <a:cs typeface="Segoe UI Light" charset="0"/>
                </a:rPr>
                <a:t>Citizen Developer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Down Arrow 38"/>
            <p:cNvSpPr/>
            <p:nvPr/>
          </p:nvSpPr>
          <p:spPr>
            <a:xfrm>
              <a:off x="2390176" y="4975755"/>
              <a:ext cx="242661" cy="270274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Down Arrow 39"/>
            <p:cNvSpPr/>
            <p:nvPr/>
          </p:nvSpPr>
          <p:spPr>
            <a:xfrm>
              <a:off x="2918675" y="4975755"/>
              <a:ext cx="242661" cy="270274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 flipV="1">
              <a:off x="3875689" y="4975755"/>
              <a:ext cx="242661" cy="270274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 flipV="1">
              <a:off x="4404188" y="4975755"/>
              <a:ext cx="242661" cy="270274"/>
            </a:xfrm>
            <a:prstGeom prst="downArrow">
              <a:avLst/>
            </a:prstGeom>
            <a:solidFill>
              <a:srgbClr val="7B24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162" y="2961847"/>
              <a:ext cx="680654" cy="642647"/>
            </a:xfrm>
            <a:prstGeom prst="rect">
              <a:avLst/>
            </a:prstGeom>
          </p:spPr>
        </p:pic>
      </p:grpSp>
      <p:sp>
        <p:nvSpPr>
          <p:cNvPr id="44" name="Down Arrow 79">
            <a:extLst>
              <a:ext uri="{FF2B5EF4-FFF2-40B4-BE49-F238E27FC236}">
                <a16:creationId xmlns:a16="http://schemas.microsoft.com/office/drawing/2014/main" id="{F0256703-EB89-40BF-B414-D65EE14EA0DA}"/>
              </a:ext>
            </a:extLst>
          </p:cNvPr>
          <p:cNvSpPr/>
          <p:nvPr/>
        </p:nvSpPr>
        <p:spPr>
          <a:xfrm rot="10800000" flipV="1">
            <a:off x="5255507" y="5561725"/>
            <a:ext cx="1553343" cy="253314"/>
          </a:xfrm>
          <a:prstGeom prst="leftRightArrow">
            <a:avLst>
              <a:gd name="adj1" fmla="val 42674"/>
              <a:gd name="adj2" fmla="val 56237"/>
            </a:avLst>
          </a:prstGeom>
          <a:gradFill flip="none" rotWithShape="1">
            <a:gsLst>
              <a:gs pos="0">
                <a:srgbClr val="7B247A"/>
              </a:gs>
              <a:gs pos="100000">
                <a:srgbClr val="5C2D9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048E10-BC32-4CC2-9BD7-30FFA2BD1395}"/>
              </a:ext>
            </a:extLst>
          </p:cNvPr>
          <p:cNvSpPr txBox="1"/>
          <p:nvPr/>
        </p:nvSpPr>
        <p:spPr>
          <a:xfrm>
            <a:off x="5268707" y="3279864"/>
            <a:ext cx="1602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Custom connector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(e.g. Web API, Azure Function)</a:t>
            </a:r>
          </a:p>
        </p:txBody>
      </p:sp>
    </p:spTree>
    <p:extLst>
      <p:ext uri="{BB962C8B-B14F-4D97-AF65-F5344CB8AC3E}">
        <p14:creationId xmlns:p14="http://schemas.microsoft.com/office/powerpoint/2010/main" val="572206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/>
      <p:bldP spid="53" grpId="0"/>
      <p:bldP spid="77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80249" y="2202498"/>
            <a:ext cx="4081733" cy="232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6" name="object 6"/>
          <p:cNvSpPr/>
          <p:nvPr/>
        </p:nvSpPr>
        <p:spPr>
          <a:xfrm>
            <a:off x="6150850" y="2021190"/>
            <a:ext cx="0" cy="3007847"/>
          </a:xfrm>
          <a:custGeom>
            <a:avLst/>
            <a:gdLst/>
            <a:ahLst/>
            <a:cxnLst/>
            <a:rect l="l" t="t" r="r" b="b"/>
            <a:pathLst>
              <a:path h="3008629">
                <a:moveTo>
                  <a:pt x="0" y="0"/>
                </a:moveTo>
                <a:lnTo>
                  <a:pt x="0" y="3008376"/>
                </a:lnTo>
              </a:path>
            </a:pathLst>
          </a:custGeom>
          <a:ln w="9144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7" name="object 7"/>
          <p:cNvSpPr/>
          <p:nvPr/>
        </p:nvSpPr>
        <p:spPr>
          <a:xfrm>
            <a:off x="6885226" y="1868830"/>
            <a:ext cx="4465681" cy="31599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8" name="object 8"/>
          <p:cNvSpPr/>
          <p:nvPr/>
        </p:nvSpPr>
        <p:spPr>
          <a:xfrm>
            <a:off x="7054345" y="2170505"/>
            <a:ext cx="4183814" cy="27988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9" name="object 9"/>
          <p:cNvSpPr/>
          <p:nvPr/>
        </p:nvSpPr>
        <p:spPr>
          <a:xfrm>
            <a:off x="7080249" y="2196404"/>
            <a:ext cx="4081733" cy="26967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0" name="object 10"/>
          <p:cNvSpPr/>
          <p:nvPr/>
        </p:nvSpPr>
        <p:spPr>
          <a:xfrm>
            <a:off x="9487540" y="3843420"/>
            <a:ext cx="2353966" cy="14276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1" name="object 11"/>
          <p:cNvSpPr/>
          <p:nvPr/>
        </p:nvSpPr>
        <p:spPr>
          <a:xfrm>
            <a:off x="8958849" y="3544794"/>
            <a:ext cx="3231562" cy="21056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2" name="object 12"/>
          <p:cNvSpPr/>
          <p:nvPr/>
        </p:nvSpPr>
        <p:spPr>
          <a:xfrm>
            <a:off x="8986276" y="4222797"/>
            <a:ext cx="795320" cy="13026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3" name="object 13"/>
          <p:cNvSpPr/>
          <p:nvPr/>
        </p:nvSpPr>
        <p:spPr>
          <a:xfrm>
            <a:off x="8872005" y="4064342"/>
            <a:ext cx="999484" cy="17125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899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27A8089-39F3-4B9F-9AD8-10B3DDC0E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785" y="405246"/>
            <a:ext cx="11227712" cy="715495"/>
          </a:xfrm>
        </p:spPr>
        <p:txBody>
          <a:bodyPr/>
          <a:lstStyle/>
          <a:p>
            <a:pPr algn="ctr"/>
            <a:r>
              <a:rPr lang="en-NZ" sz="3600" b="0" dirty="0">
                <a:solidFill>
                  <a:srgbClr val="74277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Automate your Processes with Microsoft Flow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6C917F8-6EEB-4D7B-976E-A989C05085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930399"/>
            <a:ext cx="4972434" cy="3135013"/>
          </a:xfrm>
        </p:spPr>
        <p:txBody>
          <a:bodyPr/>
          <a:lstStyle/>
          <a:p>
            <a:pPr marL="336145" indent="-228600" defTabSz="9144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Automate and model business processes across your  apps and services</a:t>
            </a:r>
          </a:p>
          <a:p>
            <a:pPr marL="336145" indent="-228600" defTabSz="91440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36145" indent="-228600" defTabSz="9144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From simple automation to advanced Flows with  branches, loops, and more</a:t>
            </a:r>
          </a:p>
          <a:p>
            <a:pPr marL="336145" indent="-228600" defTabSz="914400">
              <a:lnSpc>
                <a:spcPct val="10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336145" indent="-228600" defTabSz="91440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Trigger actions, grant approvals, and get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3122604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 dirty="0"/>
              <a:t>Practical (or just fun) Ideas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449355"/>
            <a:ext cx="11653523" cy="4505849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NZ" sz="2000" dirty="0">
                <a:hlinkClick r:id="rId2" invalidUrl="http://"/>
              </a:rPr>
              <a:t>https://youtu.be/0-ZWqs_emQA?t=714</a:t>
            </a:r>
            <a:br>
              <a:rPr lang="en-NZ" sz="2000" dirty="0">
                <a:hlinkClick r:id="rId3" invalidUrl="http://"/>
              </a:rPr>
            </a:br>
            <a:endParaRPr lang="en-NZ" sz="2000" dirty="0"/>
          </a:p>
          <a:p>
            <a:r>
              <a:rPr lang="en-NZ" sz="2000" dirty="0">
                <a:hlinkClick r:id="rId4"/>
              </a:rPr>
              <a:t>https://www.youtube.com/channel/UCGfWR2ekfRFckLjev6eQYLg</a:t>
            </a:r>
            <a:r>
              <a:rPr lang="en-NZ" sz="2000" dirty="0"/>
              <a:t> - existing business scenarios from Microsoft</a:t>
            </a:r>
            <a:br>
              <a:rPr lang="en-NZ" sz="2000" dirty="0"/>
            </a:br>
            <a:endParaRPr lang="en-NZ" sz="2000" dirty="0"/>
          </a:p>
          <a:p>
            <a:r>
              <a:rPr lang="en-NZ" sz="2000" dirty="0">
                <a:hlinkClick r:id="rId5"/>
              </a:rPr>
              <a:t>https://www.youtube.com/watch?v=kwJrTpn_kSo&amp;list=PL8IYfXypsj2DU3EwoaeBYiuuQTvcscJfo</a:t>
            </a:r>
            <a:r>
              <a:rPr lang="en-NZ" sz="2000" dirty="0"/>
              <a:t> Guided Learning</a:t>
            </a:r>
            <a:br>
              <a:rPr lang="en-NZ" sz="2000" dirty="0"/>
            </a:br>
            <a:br>
              <a:rPr lang="en-NZ" sz="2000" dirty="0"/>
            </a:br>
            <a:r>
              <a:rPr lang="en-NZ" sz="2000" dirty="0">
                <a:hlinkClick r:id="rId6"/>
              </a:rPr>
              <a:t>https://www.youtube.com/channel/UCnUwvZBeu4P_desNZthZWiA</a:t>
            </a:r>
            <a:r>
              <a:rPr lang="en-NZ" sz="2000" dirty="0"/>
              <a:t> - Paul O'Flaherty</a:t>
            </a:r>
            <a:br>
              <a:rPr lang="en-NZ" sz="2000" dirty="0"/>
            </a:br>
            <a:endParaRPr lang="en-NZ" sz="2000" dirty="0"/>
          </a:p>
          <a:p>
            <a:r>
              <a:rPr lang="en-NZ" sz="2000" dirty="0">
                <a:hlinkClick r:id="rId7"/>
              </a:rPr>
              <a:t>https://www.youtube.com/watch?v=Jbrw81bN4oc&amp;list=PLembhGBTBT0jHovVQaj2Nn9KdyNzz97NW</a:t>
            </a:r>
            <a:r>
              <a:rPr lang="en-NZ" sz="2000" dirty="0"/>
              <a:t> - Rich </a:t>
            </a:r>
            <a:r>
              <a:rPr lang="en-NZ" sz="2000" dirty="0" err="1"/>
              <a:t>Burdes</a:t>
            </a:r>
          </a:p>
          <a:p>
            <a:endParaRPr lang="en-NZ" dirty="0"/>
          </a:p>
          <a:p>
            <a:endParaRPr lang="en-NZ" dirty="0"/>
          </a:p>
        </p:txBody>
      </p:sp>
      <p:pic>
        <p:nvPicPr>
          <p:cNvPr id="4" name="Picture 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0452DC1E-A85F-4614-BAE9-357E8F2CCC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869" b="79021" l="6114" r="24669">
                        <a14:foregroundMark x1="13083" y1="63724" x2="13638" y2="63543"/>
                        <a14:foregroundMark x1="17016" y1="63845" x2="17016" y2="64208"/>
                        <a14:foregroundMark x1="9577" y1="63845" x2="10004" y2="66868"/>
                        <a14:foregroundMark x1="21377" y1="66022" x2="20906" y2="67050"/>
                        <a14:foregroundMark x1="20864" y1="54353" x2="21890" y2="54414"/>
                        <a14:foregroundMark x1="24669" y1="57557" x2="24583" y2="58343"/>
                        <a14:foregroundMark x1="9577" y1="54232" x2="9363" y2="54232"/>
                        <a14:foregroundMark x1="6114" y1="57376" x2="6285" y2="57981"/>
                        <a14:foregroundMark x1="14707" y1="76360" x2="14664" y2="77449"/>
                        <a14:foregroundMark x1="16161" y1="75091" x2="16204" y2="75937"/>
                        <a14:foregroundMark x1="14579" y1="78295" x2="14536" y2="79021"/>
                        <a14:foregroundMark x1="21419" y1="54111" x2="21419" y2="54111"/>
                        <a14:foregroundMark x1="13382" y1="63422" x2="14194" y2="63059"/>
                        <a14:foregroundMark x1="17529" y1="63603" x2="17272" y2="63724"/>
                        <a14:foregroundMark x1="10004" y1="67412" x2="10945" y2="68501"/>
                        <a14:foregroundMark x1="9662" y1="53990" x2="9662" y2="53990"/>
                        <a14:foregroundMark x1="21633" y1="53869" x2="21633" y2="538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4" t="51943" r="73465" b="18692"/>
          <a:stretch/>
        </p:blipFill>
        <p:spPr>
          <a:xfrm>
            <a:off x="9808967" y="4402917"/>
            <a:ext cx="2182219" cy="201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696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0CEF-E9AE-4A28-A82E-FDDD31263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28" y="291104"/>
            <a:ext cx="11653834" cy="1040064"/>
          </a:xfrm>
        </p:spPr>
        <p:txBody>
          <a:bodyPr/>
          <a:lstStyle/>
          <a:p>
            <a:r>
              <a:rPr lang="en-NZ" dirty="0"/>
              <a:t>Technical Section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557482-DB88-48C9-A913-91BE7AEF8C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34202"/>
            <a:ext cx="2258511" cy="1883593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en-NZ" sz="2000" dirty="0"/>
              <a:t>Before we begin..</a:t>
            </a:r>
          </a:p>
          <a:p>
            <a:endParaRPr lang="en-NZ" sz="2000" dirty="0"/>
          </a:p>
          <a:p>
            <a:r>
              <a:rPr lang="en-NZ" sz="2000"/>
              <a:t>Some inspiration!</a:t>
            </a:r>
            <a:endParaRPr lang="en-NZ" sz="2000" dirty="0"/>
          </a:p>
          <a:p>
            <a:endParaRPr lang="en-NZ" dirty="0"/>
          </a:p>
          <a:p>
            <a:endParaRPr lang="en-NZ" sz="2000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77C05C06-8449-4194-BDEA-2B44A130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895" y="1236811"/>
            <a:ext cx="8973669" cy="5056733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54580A-B517-4193-8B2E-1CD61CE7B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4" y="1232370"/>
            <a:ext cx="8973670" cy="5119400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F75464F-7412-45DD-9283-DC1336D9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553" y="1233305"/>
            <a:ext cx="9395011" cy="5135460"/>
          </a:xfrm>
          <a:prstGeom prst="rect">
            <a:avLst/>
          </a:prstGeom>
        </p:spPr>
      </p:pic>
      <p:pic>
        <p:nvPicPr>
          <p:cNvPr id="11" name="Picture 11" descr="A screenshot of a social media post with text and a black background&#10;&#10;Description generated with very high confidence">
            <a:extLst>
              <a:ext uri="{FF2B5EF4-FFF2-40B4-BE49-F238E27FC236}">
                <a16:creationId xmlns:a16="http://schemas.microsoft.com/office/drawing/2014/main" id="{8FC0CB9F-2449-42CE-B59B-B0C0B7EC5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553" y="1234871"/>
            <a:ext cx="9395011" cy="524887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94F495B-C4E3-4759-B4C4-7CFD32DFE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3553" y="1235116"/>
            <a:ext cx="9341223" cy="52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9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Apps">
  <a:themeElements>
    <a:clrScheme name="P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742774"/>
      </a:accent1>
      <a:accent2>
        <a:srgbClr val="571D57"/>
      </a:accent2>
      <a:accent3>
        <a:srgbClr val="A337A3"/>
      </a:accent3>
      <a:accent4>
        <a:srgbClr val="CA62CA"/>
      </a:accent4>
      <a:accent5>
        <a:srgbClr val="A5A5A5"/>
      </a:accent5>
      <a:accent6>
        <a:srgbClr val="D8D8D8"/>
      </a:accent6>
      <a:hlink>
        <a:srgbClr val="742774"/>
      </a:hlink>
      <a:folHlink>
        <a:srgbClr val="A337A3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3.xml><?xml version="1.0" encoding="utf-8"?>
<a:theme xmlns:a="http://schemas.openxmlformats.org/drawingml/2006/main" name="CloudOS">
  <a:themeElements>
    <a:clrScheme name="C+E 2016">
      <a:dk1>
        <a:srgbClr val="505050"/>
      </a:dk1>
      <a:lt1>
        <a:srgbClr val="FFFFFF"/>
      </a:lt1>
      <a:dk2>
        <a:srgbClr val="0072C6"/>
      </a:dk2>
      <a:lt2>
        <a:srgbClr val="D2D2D2"/>
      </a:lt2>
      <a:accent1>
        <a:srgbClr val="0072C6"/>
      </a:accent1>
      <a:accent2>
        <a:srgbClr val="DC3C00"/>
      </a:accent2>
      <a:accent3>
        <a:srgbClr val="008272"/>
      </a:accent3>
      <a:accent4>
        <a:srgbClr val="68217A"/>
      </a:accent4>
      <a:accent5>
        <a:srgbClr val="002050"/>
      </a:accent5>
      <a:accent6>
        <a:srgbClr val="442359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B_Template_16-9_Sept2013_v12.potx" id="{9C7765DE-A674-4011-A212-5D742AF30369}" vid="{81192D97-C069-469D-919F-BDBFA53A12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648</Words>
  <Application>Microsoft Office PowerPoint</Application>
  <PresentationFormat>Widescreen</PresentationFormat>
  <Paragraphs>175</Paragraphs>
  <Slides>28</Slides>
  <Notes>6</Notes>
  <HiddenSlides>2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PowerApps</vt:lpstr>
      <vt:lpstr>CloudOS</vt:lpstr>
      <vt:lpstr>PowerPoint Presentation</vt:lpstr>
      <vt:lpstr>Agenda</vt:lpstr>
      <vt:lpstr>Your Hackathon buddies</vt:lpstr>
      <vt:lpstr>Today’s Goals</vt:lpstr>
      <vt:lpstr>PowerPoint Presentation</vt:lpstr>
      <vt:lpstr>Powerful mobile app development tools</vt:lpstr>
      <vt:lpstr>Automate your Processes with Microsoft Flow</vt:lpstr>
      <vt:lpstr>Practical (or just fun) Ideas</vt:lpstr>
      <vt:lpstr>Technical Section</vt:lpstr>
      <vt:lpstr>Technical Section</vt:lpstr>
      <vt:lpstr>Quick Tips</vt:lpstr>
      <vt:lpstr>Technical Section</vt:lpstr>
      <vt:lpstr>Technical Section - Formulas</vt:lpstr>
      <vt:lpstr>Tech section</vt:lpstr>
      <vt:lpstr>PowerPoint Presentation</vt:lpstr>
      <vt:lpstr>PowerPoint Presentation</vt:lpstr>
      <vt:lpstr>PowerPoint Presentation</vt:lpstr>
      <vt:lpstr>PowerPoint Presentation</vt:lpstr>
      <vt:lpstr>Scenario/Brief</vt:lpstr>
      <vt:lpstr>PowerPoint Presentation</vt:lpstr>
      <vt:lpstr>Some challenges to solve…</vt:lpstr>
      <vt:lpstr>Step 1:  Team Up &amp; Design</vt:lpstr>
      <vt:lpstr>Step 2:  (Power)Hacking! </vt:lpstr>
      <vt:lpstr>Further Learning</vt:lpstr>
      <vt:lpstr>Present your solution</vt:lpstr>
      <vt:lpstr>Give your Loudest Applause to: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Vanessa Larsen</dc:creator>
  <cp:lastModifiedBy>Vanessa Larsen</cp:lastModifiedBy>
  <cp:revision>96</cp:revision>
  <dcterms:created xsi:type="dcterms:W3CDTF">2018-11-21T09:21:34Z</dcterms:created>
  <dcterms:modified xsi:type="dcterms:W3CDTF">2018-11-23T02:40:27Z</dcterms:modified>
</cp:coreProperties>
</file>